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4" r:id="rId1"/>
    <p:sldMasterId id="2147483771" r:id="rId2"/>
    <p:sldMasterId id="2147483807" r:id="rId3"/>
    <p:sldMasterId id="2147483831" r:id="rId4"/>
    <p:sldMasterId id="2147483843" r:id="rId5"/>
  </p:sldMasterIdLst>
  <p:notesMasterIdLst>
    <p:notesMasterId r:id="rId30"/>
  </p:notesMasterIdLst>
  <p:sldIdLst>
    <p:sldId id="260" r:id="rId6"/>
    <p:sldId id="889" r:id="rId7"/>
    <p:sldId id="984" r:id="rId8"/>
    <p:sldId id="985" r:id="rId9"/>
    <p:sldId id="986" r:id="rId10"/>
    <p:sldId id="987" r:id="rId11"/>
    <p:sldId id="991" r:id="rId12"/>
    <p:sldId id="989" r:id="rId13"/>
    <p:sldId id="745" r:id="rId14"/>
    <p:sldId id="908" r:id="rId15"/>
    <p:sldId id="975" r:id="rId16"/>
    <p:sldId id="976" r:id="rId17"/>
    <p:sldId id="999" r:id="rId18"/>
    <p:sldId id="950" r:id="rId19"/>
    <p:sldId id="952" r:id="rId20"/>
    <p:sldId id="953" r:id="rId21"/>
    <p:sldId id="795" r:id="rId22"/>
    <p:sldId id="820" r:id="rId23"/>
    <p:sldId id="998" r:id="rId24"/>
    <p:sldId id="826" r:id="rId25"/>
    <p:sldId id="977" r:id="rId26"/>
    <p:sldId id="949" r:id="rId27"/>
    <p:sldId id="595" r:id="rId28"/>
    <p:sldId id="30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466" autoAdjust="0"/>
  </p:normalViewPr>
  <p:slideViewPr>
    <p:cSldViewPr>
      <p:cViewPr varScale="1">
        <p:scale>
          <a:sx n="70" d="100"/>
          <a:sy n="70" d="100"/>
        </p:scale>
        <p:origin x="1066" y="4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19" d="100"/>
        <a:sy n="119" d="100"/>
      </p:scale>
      <p:origin x="0" y="-640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9-15T12:49:55.988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2265 8355 26,'-41'6'25,"29"-6"-3,0-4-3,12 4-4,-17-19-1,17-4-3,-5-16-3,10-12 0,5-23-3,9-19-1,3-23 0,9-18-1,2-21 0,5-9-1,5-10 1,1 2-1,-1 6 0,-4 14 0,-7 20 1,-3 22-1,-6 24-1,-6 23 1,-8 20-1,-2 18 0,-7 13 0,0 12-3,0 0-4,-10 7-14,6 4-20,-1 4-1,5-15-2</inkml:trace>
  <inkml:trace contextRef="#ctx0" brushRef="#br0" timeOffset="1">2651 6332 3,'0'0'14,"-12"-7"2,12 7-5,-14-6 2,4 6-2,-3-8-3,-2 4 2,-5-3-2,-1 1-1,-6-4 1,-1-3-4,-9-1 1,-4-4-1,-8-4-1,-5 0 0,-7-6-1,-9-1 0,-5-6-2,-8-2 3,-7-8-2,-4-2 1,-8-6 0,-2-5-1,-3-4 0,-2-4-2,-6-7 2,-4-2 0,2-8 1,0-7-2,2-6 2,4-10-2,2-12 1,3-11-1,10-10 1,9-9-1,10-4-1,9-7 0,9-8-1,12-5 0,13-5 1,12-6 1,13-1-2,9-4 1,16-6 2,12-5-1,16-4 0,16-1-1,12 4 2,16 5-1,17 1-1,18 4 1,16 10-1,14 11 1,15 12-1,13 9 1,14 8-1,13 11 0,11 12 1,11 7 1,6 7-1,10 11 0,11 9 1,6 9-1,10 13 1,4 10 0,7 14-1,3 12 0,3 14 0,3 11 1,-8 13-1,1 13 0,-5 15 0,-9 12 1,-9 13-1,-7 15 0,-13 13 0,-9 13 0,-13 9 0,-14 13-1,-14 10 0,-11 9 1,-17 11-1,-14 7 1,-16 15 0,-16 8 1,-18 11-1,-17 4 1,-21 6 0,-19 5 0,-21 0-1,-17-2 0,-19-2 1,-16-3 1,-14-4 0,-15 0-1,-17-6 0,-11-4-1,-13-4 2,-12-6 0,-14-10-1,-12-7 0,-12-11 0,-9-9 0,-8-12-1,-6-8 2,-6-10-2,-3-9 1,-1-8-1,1-8 1,-2-7-1,2-4 1,2-8-1,2-6 0,2-7 0,1-6 0,5-6 1,3-6-2,6-6 1,7-8 1,4-6-1,8-6 0,6-5 0,11-6 1,7-2-1,9-3 0,5-3 0,7-1 0,12 0 1,7 0-1,9 0 0,9-1 1,10 1-1,9 0 1,9-1 0,11 2-1,6 0 0,5 0 0,9 3 0,0 0 0,0 0-1,11 0 1,-1 0-1,2 3 1,1-3 0,3 6 0,1-1 0,0 0 0,0 3 1,-1-2-1,-1 1 0,-2-2 0,-1 1 0,-3-1 0,-9-5 0,12 8 1,-12-8-1,0 0 0,0 0 0,5 10 1,-5-10-1,0 0 1,-11 5-1,11-5 0,-15 5 1,3-1-1,-1 0 0,-2 3 0,-3 2 0,-1 3 0,-3 3 0,-2 5 0,-5 6 0,-4 7 1,-1 8-1,-7 8-1,-4 9 2,-6 8-1,-7 10 0,-4 4 0,-3 9 0,-1 3-1,-2 4 1,-3 2 0,3-1 0,3-1 1,2-5-2,2-3 2,3-9-1,4-4 0,2-9 1,5-6-1,5-11 1,5-6-1,6-10 1,5-7-1,5-6 0,6-7 0,3-5 0,12-8 0,-12 6 0,12-6 0,0 0-2,0-17-1,0 17-5,5-23-15,-1 3-17,2 1 2,-6-7-4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0-09-15T12:49:55.990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fitToCurve" value="1"/>
    </inkml:brush>
  </inkml:definitions>
  <inkml:trace contextRef="#ctx0" brushRef="#br0">0 332 2,'12'-13'31,"-12"13"-13,0 0-1,12 0-1,-12 0-3,11 19 0,-7 0-4,5 14 3,-2 10-4,6 18 0,-4 15-2,6 20-2,-5 10-1,5 12-2,-2 6 1,2 2-1,-5-5-1,0-4 1,-2-15 0,-1-14 0,-2-17-1,-5-16 1,3-15-1,-3-14 1,3-17 0,-3-9-1,9-33 1,1-5-1,3-13 0,3-8 1,6-10-1,3-4-1,4 0 1,4 7 0,1 8-1,3 12 1,3 14-1,4 15 0,5 17 1,1 23-1,2 14 1,-1 9 0,-1 8 0,-2 6 0,-3 2 1,-5-4-1,-7-5 0,-6-13 0,-2-7 0,-5-13 1,0-12-1,-1-12 0,0-16 1,2-15 0,0-19 0,1-15 0,-1-19 0,2-14 0,-5-10 1,-2-9-1,-8 1 1,-5 6-1,-8 9 0,-7 9 0,-7 18-1,-5 18 0,-6 16-2,-5 14-3,1 17 0,-4 2-6,10 11-17,2 9-12,3 0-1,7 3-1</inkml:trace>
  <inkml:trace contextRef="#ctx0" brushRef="#br0" timeOffset="1">1600 141 22,'-6'-60'35,"-1"35"-13,1 0-7,6 8-3,-4 2-3,4 15 0,0 0-2,0 0-2,-4 24-1,4 9-1,0 13 2,7 17-2,-3 16 0,6 17-1,0 14 0,4 11-1,-1 3-1,2-2 1,0-6-1,-3-6 0,-2-13 1,-3-11 0,-4-16 0,-3-16 0,0-13 0,0-10 0,-4-13 0,4-18-1,0 0 1,-4-29-1,4-4 0,7-10 0,0-7-1,5-7 1,2-3-1,5 1 1,3 2 0,3 7 0,2 7 1,1 10 0,1 11 0,0 13 0,-1 16 0,-1 13 0,1 13 0,0 11 0,-4 8-1,1 6 1,-1 2 0,-2 0 0,-3-7-1,0-5 1,-5-9-1,-3-8-1,0-5-2,-4-14-4,4-3-7,-11-9-10,11-14-14,-3 0-4,1-9 1</inkml:trace>
  <inkml:trace contextRef="#ctx0" brushRef="#br0" timeOffset="2">2321 1136 4,'11'-11'30,"-11"11"-7,0 0-4,11-6-1,-11 6-5,12 5-2,-12-5-1,14 22-3,-4-9-3,1 7 0,0-3 1,2 5-3,1 0-1,2-5 1,-2 0-2,4-6 1,0-7-1,0-4 1,1-6-1,1-4 1,1-10-1,-3-1 0,3-10 1,-4 1-2,-1-5 3,-1-1-1,-5 1 0,-1 4 1,-3 4 0,0 4 0,-6 6 0,4 8 0,-4 9 0,0 0 0,8 26-1,-1 5 1,2 6-1,3 15 1,4 10 0,4 12 0,2 11-1,1 7 1,-1 5-1,0 3 0,-4 8 1,-2-1-1,-4 1 1,-6-4-1,-6-3 0,0-11 0,0-8 1,-7-8-1,1-13-1,-2-12-1,1-10 0,-3-15-1,0-9-3,-5-15-6,3-9-13,-2-13-19,-3-14 1,3-7-2</inkml:trace>
  <inkml:trace contextRef="#ctx0" brushRef="#br0" timeOffset="3">3437 256 36,'-29'-49'35,"29"16"0,17-3-22,7-4-2,19 6-5,6 3 0,11 15 1,4 8-2,3 19-3,-3 17 1,-2 22-2,-9 17 1,-11 17-1,-15 11 0,-10 12 0,-17 6 0,-3 3 0,-13-5 0,-4-8 0,-5-14 1,3-11-1,1-15-1,4-14-1,4-13-5,1-19-7,12-17-23,0 0-4,0 0 0</inkml:trace>
  <inkml:trace contextRef="#ctx0" brushRef="#br0" timeOffset="4">4022 1593 27,'10'14'38,"2"-1"-2,-12-13-20,0 0 0,15 4-1,-15-4-3,0-9-2,0 9-4,-6-15-2,6 15-6,-12-17-17,3 9-21,9 8 1,-20-17-4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91196-BA53-4EAE-92C8-2E5052E1EF6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944BD-AC3A-438C-B829-BD02FC802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37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04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Co-workers</a:t>
            </a:r>
            <a:r>
              <a:rPr lang="en-US" baseline="0" dirty="0"/>
              <a:t> of young Steve Jobs complained because he did not shower.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3C1DB6-F608-4E51-847C-A9938D58CF1A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596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3C1DB6-F608-4E51-847C-A9938D58CF1A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905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6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65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68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76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18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7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68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Co-workers</a:t>
            </a:r>
            <a:r>
              <a:rPr lang="en-US" baseline="0" dirty="0"/>
              <a:t> of young Steve Jobs complained because he did not shower.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3C1DB6-F608-4E51-847C-A9938D58CF1A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888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62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b="88160"/>
          <a:stretch/>
        </p:blipFill>
        <p:spPr>
          <a:xfrm>
            <a:off x="1131376" y="381000"/>
            <a:ext cx="9841424" cy="541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C9A6F1-9097-DA11-1F00-7F5EBC194E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95400" y="980992"/>
            <a:ext cx="8834012" cy="404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2009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18042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772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593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438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931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938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0927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803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47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4472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1326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5205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018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0567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7037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830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990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6175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8226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33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hoo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508000" y="457203"/>
            <a:ext cx="497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rgbClr val="FFFF00"/>
                </a:solidFill>
              </a:rPr>
              <a:t>Kahoot</a:t>
            </a:r>
            <a:r>
              <a:rPr lang="en-US" sz="4400" b="1" dirty="0">
                <a:solidFill>
                  <a:srgbClr val="FFFF00"/>
                </a:solidFill>
              </a:rPr>
              <a:t> Quiz</a:t>
            </a:r>
          </a:p>
        </p:txBody>
      </p:sp>
    </p:spTree>
    <p:extLst>
      <p:ext uri="{BB962C8B-B14F-4D97-AF65-F5344CB8AC3E}">
        <p14:creationId xmlns:p14="http://schemas.microsoft.com/office/powerpoint/2010/main" val="3323991394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2106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5238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7613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0081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291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777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9565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9662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0191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1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078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2638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625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5614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0320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3833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19288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2410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8358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459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57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7498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6293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9324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8955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5157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2630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691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3756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04723316-eb8f-4950-a188-bb6f7f8ae6b3" descr="https://nus-cs2103-ay2021s1.github.io/website/admin/tpGanttChart-iterations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4" r="1"/>
          <a:stretch/>
        </p:blipFill>
        <p:spPr bwMode="auto">
          <a:xfrm>
            <a:off x="-203200" y="609602"/>
            <a:ext cx="10769600" cy="1535037"/>
          </a:xfrm>
          <a:prstGeom prst="rect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41214146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0619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644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3507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048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211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455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cae091f8-197b-44c8-9a90-664400287b89">
            <a:extLst>
              <a:ext uri="{FF2B5EF4-FFF2-40B4-BE49-F238E27FC236}">
                <a16:creationId xmlns:a16="http://schemas.microsoft.com/office/drawing/2014/main" id="{68F25270-C2E6-4204-A64C-63F6CC607F1E}"/>
              </a:ext>
            </a:extLst>
          </p:cNvPr>
          <p:cNvGrpSpPr/>
          <p:nvPr userDrawn="1"/>
        </p:nvGrpSpPr>
        <p:grpSpPr>
          <a:xfrm>
            <a:off x="-15814" y="1070"/>
            <a:ext cx="885024" cy="1599131"/>
            <a:chOff x="-8069" y="1382777"/>
            <a:chExt cx="663768" cy="1599131"/>
          </a:xfrm>
        </p:grpSpPr>
        <p:sp>
          <p:nvSpPr>
            <p:cNvPr id="9" name="Round Same Side Corner Rectangle 7">
              <a:extLst>
                <a:ext uri="{FF2B5EF4-FFF2-40B4-BE49-F238E27FC236}">
                  <a16:creationId xmlns:a16="http://schemas.microsoft.com/office/drawing/2014/main" id="{BC8D19C6-229C-4559-9F20-FEAD11E15F71}"/>
                </a:ext>
              </a:extLst>
            </p:cNvPr>
            <p:cNvSpPr/>
            <p:nvPr/>
          </p:nvSpPr>
          <p:spPr>
            <a:xfrm rot="5400000">
              <a:off x="-133866" y="1887543"/>
              <a:ext cx="923429" cy="655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F97B45F5-6F4F-4D7C-9A76-8B18B9C4EE0A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1AF73632-F6DA-4D6E-A38E-2D2ACA88ABFC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ED2085CB-956E-4B32-91F5-540BCCA5960F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921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59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6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857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2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867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60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5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20/9/2024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277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6" r:id="rId8"/>
    <p:sldLayoutId id="2147483851" r:id="rId9"/>
    <p:sldLayoutId id="2147483852" r:id="rId10"/>
    <p:sldLayoutId id="2147483853" r:id="rId11"/>
    <p:sldLayoutId id="214748385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9.xml"/><Relationship Id="rId10" Type="http://schemas.openxmlformats.org/officeDocument/2006/relationships/image" Target="../media/image101.emf"/><Relationship Id="rId4" Type="http://schemas.openxmlformats.org/officeDocument/2006/relationships/customXml" Target="../ink/ink1.xml"/><Relationship Id="rId9" Type="http://schemas.openxmlformats.org/officeDocument/2006/relationships/customXml" Target="../ink/ink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3"/>
            <a:ext cx="10363200" cy="4525963"/>
          </a:xfrm>
        </p:spPr>
        <p:txBody>
          <a:bodyPr>
            <a:normAutofit/>
          </a:bodyPr>
          <a:lstStyle/>
          <a:p>
            <a:r>
              <a:rPr lang="en-US" dirty="0"/>
              <a:t>These slides are </a:t>
            </a:r>
            <a:r>
              <a:rPr lang="en-US" dirty="0">
                <a:solidFill>
                  <a:srgbClr val="FFFF00"/>
                </a:solidFill>
              </a:rPr>
              <a:t>not optimized for printing </a:t>
            </a:r>
            <a:r>
              <a:rPr lang="en-US" dirty="0"/>
              <a:t>or exam preparation. These are for lecture delivery only.</a:t>
            </a:r>
          </a:p>
          <a:p>
            <a:r>
              <a:rPr lang="en-US" dirty="0"/>
              <a:t>These slides contain a lot of animations. For optimal results, </a:t>
            </a:r>
            <a:r>
              <a:rPr lang="en-US" dirty="0">
                <a:solidFill>
                  <a:srgbClr val="FFFF00"/>
                </a:solidFill>
              </a:rPr>
              <a:t>watch in slideshow mode</a:t>
            </a:r>
            <a:r>
              <a:rPr lang="en-US" dirty="0"/>
              <a:t>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08726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66900" y="1989924"/>
            <a:ext cx="8496300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  <a:buClr>
                <a:prstClr val="white"/>
              </a:buClr>
              <a:defRPr/>
            </a:pPr>
            <a:r>
              <a:rPr lang="en-SG" sz="3200" dirty="0">
                <a:solidFill>
                  <a:prstClr val="white"/>
                </a:solidFill>
                <a:latin typeface="Calibri"/>
              </a:rPr>
              <a:t>Which of these is </a:t>
            </a:r>
            <a:r>
              <a:rPr lang="en-SG" sz="3200" u="sng" dirty="0">
                <a:solidFill>
                  <a:srgbClr val="FFFF00"/>
                </a:solidFill>
                <a:latin typeface="Calibri"/>
              </a:rPr>
              <a:t>NOT</a:t>
            </a:r>
            <a:r>
              <a:rPr lang="en-SG" sz="3200" dirty="0">
                <a:solidFill>
                  <a:prstClr val="white"/>
                </a:solidFill>
                <a:latin typeface="Calibri"/>
              </a:rPr>
              <a:t> a </a:t>
            </a:r>
            <a:br>
              <a:rPr lang="en-SG" sz="3200" dirty="0">
                <a:solidFill>
                  <a:prstClr val="white"/>
                </a:solidFill>
                <a:latin typeface="Calibri"/>
              </a:rPr>
            </a:br>
            <a:r>
              <a:rPr lang="en-SG" sz="3200" b="1" dirty="0">
                <a:solidFill>
                  <a:srgbClr val="FFFF00"/>
                </a:solidFill>
                <a:latin typeface="Calibri"/>
              </a:rPr>
              <a:t>Non-Functional Requirement</a:t>
            </a:r>
            <a:r>
              <a:rPr lang="en-SG" sz="3200" dirty="0">
                <a:solidFill>
                  <a:prstClr val="white"/>
                </a:solidFill>
                <a:latin typeface="Calibri"/>
              </a:rPr>
              <a:t>?</a:t>
            </a:r>
          </a:p>
          <a:p>
            <a:pPr fontAlgn="base">
              <a:spcBef>
                <a:spcPts val="600"/>
              </a:spcBef>
              <a:buClr>
                <a:prstClr val="white"/>
              </a:buClr>
              <a:defRPr/>
            </a:pPr>
            <a:br>
              <a:rPr lang="en-SG" sz="3200" dirty="0">
                <a:solidFill>
                  <a:prstClr val="white"/>
                </a:solidFill>
                <a:latin typeface="Calibri"/>
              </a:rPr>
            </a:br>
            <a:endParaRPr lang="en-SG" sz="3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1200" y="3352800"/>
            <a:ext cx="8458200" cy="2046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base">
              <a:spcBef>
                <a:spcPts val="600"/>
              </a:spcBef>
              <a:buClr>
                <a:prstClr val="white"/>
              </a:buClr>
              <a:buSzPct val="130000"/>
              <a:buFont typeface="Courier New" panose="02070309020205020404" pitchFamily="49" charset="0"/>
              <a:buChar char="o"/>
              <a:defRPr/>
            </a:pPr>
            <a:r>
              <a:rPr lang="en-SG" sz="2800" dirty="0">
                <a:solidFill>
                  <a:prstClr val="white"/>
                </a:solidFill>
                <a:latin typeface="Calibri"/>
              </a:rPr>
              <a:t>The code should be open source.</a:t>
            </a:r>
          </a:p>
          <a:p>
            <a:pPr marL="514350" indent="-514350" fontAlgn="base">
              <a:spcBef>
                <a:spcPts val="600"/>
              </a:spcBef>
              <a:buClr>
                <a:prstClr val="white"/>
              </a:buClr>
              <a:buSzPct val="130000"/>
              <a:buFont typeface="Courier New" panose="02070309020205020404" pitchFamily="49" charset="0"/>
              <a:buChar char="o"/>
              <a:defRPr/>
            </a:pPr>
            <a:r>
              <a:rPr lang="en-SG" sz="2800" dirty="0">
                <a:solidFill>
                  <a:prstClr val="white"/>
                </a:solidFill>
                <a:latin typeface="Calibri"/>
              </a:rPr>
              <a:t>The product should prevent unlawful usage.</a:t>
            </a:r>
          </a:p>
          <a:p>
            <a:pPr marL="514350" indent="-514350" fontAlgn="base">
              <a:spcBef>
                <a:spcPts val="600"/>
              </a:spcBef>
              <a:buClr>
                <a:prstClr val="white"/>
              </a:buClr>
              <a:buSzPct val="130000"/>
              <a:buFont typeface="Courier New" panose="02070309020205020404" pitchFamily="49" charset="0"/>
              <a:buChar char="o"/>
              <a:defRPr/>
            </a:pPr>
            <a:r>
              <a:rPr lang="en-SG" sz="2800" dirty="0">
                <a:solidFill>
                  <a:prstClr val="white"/>
                </a:solidFill>
                <a:latin typeface="Calibri"/>
              </a:rPr>
              <a:t>Admin user can delete any other account.</a:t>
            </a:r>
          </a:p>
          <a:p>
            <a:pPr marL="514350" indent="-514350" fontAlgn="base">
              <a:spcBef>
                <a:spcPts val="600"/>
              </a:spcBef>
              <a:buClr>
                <a:prstClr val="white"/>
              </a:buClr>
              <a:buSzPct val="130000"/>
              <a:buFont typeface="Courier New" panose="02070309020205020404" pitchFamily="49" charset="0"/>
              <a:buChar char="o"/>
              <a:defRPr/>
            </a:pPr>
            <a:r>
              <a:rPr lang="en-US" sz="2800" dirty="0">
                <a:solidFill>
                  <a:prstClr val="white"/>
                </a:solidFill>
                <a:latin typeface="Calibri"/>
              </a:rPr>
              <a:t>All user actions must be logged.</a:t>
            </a:r>
          </a:p>
        </p:txBody>
      </p:sp>
    </p:spTree>
    <p:extLst>
      <p:ext uri="{BB962C8B-B14F-4D97-AF65-F5344CB8AC3E}">
        <p14:creationId xmlns:p14="http://schemas.microsoft.com/office/powerpoint/2010/main" val="1219048584"/>
      </p:ext>
    </p:extLst>
  </p:cSld>
  <p:clrMapOvr>
    <a:masterClrMapping/>
  </p:clrMapOvr>
  <p:transition>
    <p:push dir="d"/>
    <p:sndAc>
      <p:stSnd>
        <p:snd r:embed="rId3" name="cashreg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1905000"/>
            <a:ext cx="35814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ular Callout 4"/>
          <p:cNvSpPr/>
          <p:nvPr/>
        </p:nvSpPr>
        <p:spPr>
          <a:xfrm>
            <a:off x="5334000" y="1828800"/>
            <a:ext cx="5867400" cy="1981200"/>
          </a:xfrm>
          <a:prstGeom prst="wedgeRoundRectCallout">
            <a:avLst>
              <a:gd name="adj1" fmla="val -52782"/>
              <a:gd name="adj2" fmla="val -29964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err="1">
                <a:solidFill>
                  <a:schemeClr val="bg1"/>
                </a:solidFill>
              </a:rPr>
              <a:t>iP</a:t>
            </a:r>
            <a:r>
              <a:rPr lang="en-US" sz="2400" dirty="0">
                <a:solidFill>
                  <a:schemeClr val="bg1"/>
                </a:solidFill>
              </a:rPr>
              <a:t> (greenfield): grow design from scratch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tP</a:t>
            </a:r>
            <a:r>
              <a:rPr lang="en-US" sz="2400" dirty="0">
                <a:solidFill>
                  <a:schemeClr val="bg1"/>
                </a:solidFill>
              </a:rPr>
              <a:t> (brownfield): evolve given design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What if you have to come up with your own design for a team project?</a:t>
            </a:r>
          </a:p>
        </p:txBody>
      </p:sp>
    </p:spTree>
    <p:extLst>
      <p:ext uri="{BB962C8B-B14F-4D97-AF65-F5344CB8AC3E}">
        <p14:creationId xmlns:p14="http://schemas.microsoft.com/office/powerpoint/2010/main" val="2457064035"/>
      </p:ext>
    </p:extLst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2362200"/>
            <a:ext cx="33528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ular Callout 4"/>
          <p:cNvSpPr/>
          <p:nvPr/>
        </p:nvSpPr>
        <p:spPr>
          <a:xfrm>
            <a:off x="5029200" y="2266950"/>
            <a:ext cx="2895600" cy="952500"/>
          </a:xfrm>
          <a:prstGeom prst="wedgeRoundRectCallout">
            <a:avLst>
              <a:gd name="adj1" fmla="val -54101"/>
              <a:gd name="adj2" fmla="val -23218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bg1"/>
                </a:solidFill>
              </a:rPr>
              <a:t>To help make design decisions in the </a:t>
            </a:r>
            <a:r>
              <a:rPr lang="en-US" sz="2400" dirty="0" err="1">
                <a:solidFill>
                  <a:schemeClr val="bg1"/>
                </a:solidFill>
              </a:rPr>
              <a:t>tP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6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2838450"/>
            <a:ext cx="4114800" cy="5905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3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/>
          <a:srcRect b="45623"/>
          <a:stretch>
            <a:fillRect/>
          </a:stretch>
        </p:blipFill>
        <p:spPr bwMode="auto">
          <a:xfrm>
            <a:off x="2286000" y="538296"/>
            <a:ext cx="8946042" cy="6319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8839245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 b="45623"/>
          <a:stretch>
            <a:fillRect/>
          </a:stretch>
        </p:blipFill>
        <p:spPr bwMode="auto">
          <a:xfrm>
            <a:off x="2286000" y="538296"/>
            <a:ext cx="8946042" cy="63197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7" name="Group 4"/>
          <p:cNvGrpSpPr/>
          <p:nvPr/>
        </p:nvGrpSpPr>
        <p:grpSpPr>
          <a:xfrm>
            <a:off x="4648200" y="1600200"/>
            <a:ext cx="3505200" cy="5257800"/>
            <a:chOff x="3124200" y="1600200"/>
            <a:chExt cx="3505200" cy="5257800"/>
          </a:xfrm>
        </p:grpSpPr>
        <p:sp>
          <p:nvSpPr>
            <p:cNvPr id="8" name="Oval Callout 7"/>
            <p:cNvSpPr/>
            <p:nvPr/>
          </p:nvSpPr>
          <p:spPr>
            <a:xfrm>
              <a:off x="3124200" y="1600200"/>
              <a:ext cx="3505200" cy="2743200"/>
            </a:xfrm>
            <a:prstGeom prst="wedgeEllipseCallout">
              <a:avLst>
                <a:gd name="adj1" fmla="val -25512"/>
                <a:gd name="adj2" fmla="val 78971"/>
              </a:avLst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176001" y="1846263"/>
              <a:ext cx="3200987" cy="5011737"/>
              <a:chOff x="3176001" y="1846263"/>
              <a:chExt cx="3200987" cy="5011737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3176001" y="4804347"/>
                <a:ext cx="2563318" cy="2053653"/>
              </a:xfrm>
              <a:custGeom>
                <a:avLst/>
                <a:gdLst>
                  <a:gd name="connsiteX0" fmla="*/ 1229194 w 4332158"/>
                  <a:gd name="connsiteY0" fmla="*/ 4017364 h 4047345"/>
                  <a:gd name="connsiteX1" fmla="*/ 1229194 w 4332158"/>
                  <a:gd name="connsiteY1" fmla="*/ 4017364 h 4047345"/>
                  <a:gd name="connsiteX2" fmla="*/ 1334125 w 4332158"/>
                  <a:gd name="connsiteY2" fmla="*/ 3043004 h 4047345"/>
                  <a:gd name="connsiteX3" fmla="*/ 1439056 w 4332158"/>
                  <a:gd name="connsiteY3" fmla="*/ 2773181 h 4047345"/>
                  <a:gd name="connsiteX4" fmla="*/ 1394085 w 4332158"/>
                  <a:gd name="connsiteY4" fmla="*/ 2623279 h 4047345"/>
                  <a:gd name="connsiteX5" fmla="*/ 554636 w 4332158"/>
                  <a:gd name="connsiteY5" fmla="*/ 2758191 h 4047345"/>
                  <a:gd name="connsiteX6" fmla="*/ 209862 w 4332158"/>
                  <a:gd name="connsiteY6" fmla="*/ 2728210 h 4047345"/>
                  <a:gd name="connsiteX7" fmla="*/ 0 w 4332158"/>
                  <a:gd name="connsiteY7" fmla="*/ 2503358 h 4047345"/>
                  <a:gd name="connsiteX8" fmla="*/ 59961 w 4332158"/>
                  <a:gd name="connsiteY8" fmla="*/ 2248525 h 4047345"/>
                  <a:gd name="connsiteX9" fmla="*/ 374754 w 4332158"/>
                  <a:gd name="connsiteY9" fmla="*/ 1948722 h 4047345"/>
                  <a:gd name="connsiteX10" fmla="*/ 554636 w 4332158"/>
                  <a:gd name="connsiteY10" fmla="*/ 1888761 h 4047345"/>
                  <a:gd name="connsiteX11" fmla="*/ 419725 w 4332158"/>
                  <a:gd name="connsiteY11" fmla="*/ 1783830 h 4047345"/>
                  <a:gd name="connsiteX12" fmla="*/ 419725 w 4332158"/>
                  <a:gd name="connsiteY12" fmla="*/ 1603948 h 4047345"/>
                  <a:gd name="connsiteX13" fmla="*/ 194872 w 4332158"/>
                  <a:gd name="connsiteY13" fmla="*/ 1558977 h 4047345"/>
                  <a:gd name="connsiteX14" fmla="*/ 434715 w 4332158"/>
                  <a:gd name="connsiteY14" fmla="*/ 1274164 h 4047345"/>
                  <a:gd name="connsiteX15" fmla="*/ 674558 w 4332158"/>
                  <a:gd name="connsiteY15" fmla="*/ 1169233 h 4047345"/>
                  <a:gd name="connsiteX16" fmla="*/ 584617 w 4332158"/>
                  <a:gd name="connsiteY16" fmla="*/ 1094282 h 4047345"/>
                  <a:gd name="connsiteX17" fmla="*/ 749508 w 4332158"/>
                  <a:gd name="connsiteY17" fmla="*/ 914400 h 4047345"/>
                  <a:gd name="connsiteX18" fmla="*/ 1109272 w 4332158"/>
                  <a:gd name="connsiteY18" fmla="*/ 899410 h 4047345"/>
                  <a:gd name="connsiteX19" fmla="*/ 1034321 w 4332158"/>
                  <a:gd name="connsiteY19" fmla="*/ 779489 h 4047345"/>
                  <a:gd name="connsiteX20" fmla="*/ 1229194 w 4332158"/>
                  <a:gd name="connsiteY20" fmla="*/ 734518 h 4047345"/>
                  <a:gd name="connsiteX21" fmla="*/ 1648918 w 4332158"/>
                  <a:gd name="connsiteY21" fmla="*/ 749509 h 4047345"/>
                  <a:gd name="connsiteX22" fmla="*/ 1753849 w 4332158"/>
                  <a:gd name="connsiteY22" fmla="*/ 599607 h 4047345"/>
                  <a:gd name="connsiteX23" fmla="*/ 1963712 w 4332158"/>
                  <a:gd name="connsiteY23" fmla="*/ 494676 h 4047345"/>
                  <a:gd name="connsiteX24" fmla="*/ 2113613 w 4332158"/>
                  <a:gd name="connsiteY24" fmla="*/ 479686 h 4047345"/>
                  <a:gd name="connsiteX25" fmla="*/ 2443397 w 4332158"/>
                  <a:gd name="connsiteY25" fmla="*/ 149902 h 4047345"/>
                  <a:gd name="connsiteX26" fmla="*/ 2953062 w 4332158"/>
                  <a:gd name="connsiteY26" fmla="*/ 0 h 4047345"/>
                  <a:gd name="connsiteX27" fmla="*/ 3582649 w 4332158"/>
                  <a:gd name="connsiteY27" fmla="*/ 179882 h 4047345"/>
                  <a:gd name="connsiteX28" fmla="*/ 3972394 w 4332158"/>
                  <a:gd name="connsiteY28" fmla="*/ 539646 h 4047345"/>
                  <a:gd name="connsiteX29" fmla="*/ 4212236 w 4332158"/>
                  <a:gd name="connsiteY29" fmla="*/ 884420 h 4047345"/>
                  <a:gd name="connsiteX30" fmla="*/ 4332158 w 4332158"/>
                  <a:gd name="connsiteY30" fmla="*/ 1424066 h 4047345"/>
                  <a:gd name="connsiteX31" fmla="*/ 4242217 w 4332158"/>
                  <a:gd name="connsiteY31" fmla="*/ 1993692 h 4047345"/>
                  <a:gd name="connsiteX32" fmla="*/ 4017364 w 4332158"/>
                  <a:gd name="connsiteY32" fmla="*/ 2368446 h 4047345"/>
                  <a:gd name="connsiteX33" fmla="*/ 3732551 w 4332158"/>
                  <a:gd name="connsiteY33" fmla="*/ 2623279 h 4047345"/>
                  <a:gd name="connsiteX34" fmla="*/ 3402767 w 4332158"/>
                  <a:gd name="connsiteY34" fmla="*/ 2773181 h 4047345"/>
                  <a:gd name="connsiteX35" fmla="*/ 3177915 w 4332158"/>
                  <a:gd name="connsiteY35" fmla="*/ 2818151 h 4047345"/>
                  <a:gd name="connsiteX36" fmla="*/ 3372787 w 4332158"/>
                  <a:gd name="connsiteY36" fmla="*/ 3297836 h 4047345"/>
                  <a:gd name="connsiteX37" fmla="*/ 3447738 w 4332158"/>
                  <a:gd name="connsiteY37" fmla="*/ 3717561 h 4047345"/>
                  <a:gd name="connsiteX38" fmla="*/ 3477718 w 4332158"/>
                  <a:gd name="connsiteY38" fmla="*/ 4047345 h 4047345"/>
                  <a:gd name="connsiteX39" fmla="*/ 1229194 w 4332158"/>
                  <a:gd name="connsiteY39" fmla="*/ 4017364 h 4047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332158" h="4047345">
                    <a:moveTo>
                      <a:pt x="1229194" y="4017364"/>
                    </a:moveTo>
                    <a:lnTo>
                      <a:pt x="1229194" y="4017364"/>
                    </a:lnTo>
                    <a:lnTo>
                      <a:pt x="1334125" y="3043004"/>
                    </a:lnTo>
                    <a:lnTo>
                      <a:pt x="1439056" y="2773181"/>
                    </a:lnTo>
                    <a:lnTo>
                      <a:pt x="1394085" y="2623279"/>
                    </a:lnTo>
                    <a:lnTo>
                      <a:pt x="554636" y="2758191"/>
                    </a:lnTo>
                    <a:lnTo>
                      <a:pt x="209862" y="2728210"/>
                    </a:lnTo>
                    <a:lnTo>
                      <a:pt x="0" y="2503358"/>
                    </a:lnTo>
                    <a:lnTo>
                      <a:pt x="59961" y="2248525"/>
                    </a:lnTo>
                    <a:lnTo>
                      <a:pt x="374754" y="1948722"/>
                    </a:lnTo>
                    <a:lnTo>
                      <a:pt x="554636" y="1888761"/>
                    </a:lnTo>
                    <a:lnTo>
                      <a:pt x="419725" y="1783830"/>
                    </a:lnTo>
                    <a:lnTo>
                      <a:pt x="419725" y="1603948"/>
                    </a:lnTo>
                    <a:lnTo>
                      <a:pt x="194872" y="1558977"/>
                    </a:lnTo>
                    <a:lnTo>
                      <a:pt x="434715" y="1274164"/>
                    </a:lnTo>
                    <a:lnTo>
                      <a:pt x="674558" y="1169233"/>
                    </a:lnTo>
                    <a:lnTo>
                      <a:pt x="584617" y="1094282"/>
                    </a:lnTo>
                    <a:lnTo>
                      <a:pt x="749508" y="914400"/>
                    </a:lnTo>
                    <a:lnTo>
                      <a:pt x="1109272" y="899410"/>
                    </a:lnTo>
                    <a:lnTo>
                      <a:pt x="1034321" y="779489"/>
                    </a:lnTo>
                    <a:lnTo>
                      <a:pt x="1229194" y="734518"/>
                    </a:lnTo>
                    <a:lnTo>
                      <a:pt x="1648918" y="749509"/>
                    </a:lnTo>
                    <a:lnTo>
                      <a:pt x="1753849" y="599607"/>
                    </a:lnTo>
                    <a:lnTo>
                      <a:pt x="1963712" y="494676"/>
                    </a:lnTo>
                    <a:lnTo>
                      <a:pt x="2113613" y="479686"/>
                    </a:lnTo>
                    <a:lnTo>
                      <a:pt x="2443397" y="149902"/>
                    </a:lnTo>
                    <a:lnTo>
                      <a:pt x="2953062" y="0"/>
                    </a:lnTo>
                    <a:lnTo>
                      <a:pt x="3582649" y="179882"/>
                    </a:lnTo>
                    <a:lnTo>
                      <a:pt x="3972394" y="539646"/>
                    </a:lnTo>
                    <a:lnTo>
                      <a:pt x="4212236" y="884420"/>
                    </a:lnTo>
                    <a:lnTo>
                      <a:pt x="4332158" y="1424066"/>
                    </a:lnTo>
                    <a:lnTo>
                      <a:pt x="4242217" y="1993692"/>
                    </a:lnTo>
                    <a:lnTo>
                      <a:pt x="4017364" y="2368446"/>
                    </a:lnTo>
                    <a:lnTo>
                      <a:pt x="3732551" y="2623279"/>
                    </a:lnTo>
                    <a:lnTo>
                      <a:pt x="3402767" y="2773181"/>
                    </a:lnTo>
                    <a:lnTo>
                      <a:pt x="3177915" y="2818151"/>
                    </a:lnTo>
                    <a:lnTo>
                      <a:pt x="3372787" y="3297836"/>
                    </a:lnTo>
                    <a:lnTo>
                      <a:pt x="3447738" y="3717561"/>
                    </a:lnTo>
                    <a:lnTo>
                      <a:pt x="3477718" y="4047345"/>
                    </a:lnTo>
                    <a:lnTo>
                      <a:pt x="1229194" y="4017364"/>
                    </a:lnTo>
                    <a:close/>
                  </a:path>
                </a:pathLst>
              </a:custGeom>
              <a:blipFill>
                <a:blip r:embed="rId3" cstate="print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SG">
                  <a:solidFill>
                    <a:prstClr val="white"/>
                  </a:solidFill>
                </a:endParaRPr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1" name="Ink 2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3295650" y="1846263"/>
                  <a:ext cx="3081338" cy="3009900"/>
                </p14:xfrm>
              </p:contentPart>
            </mc:Choice>
            <mc:Fallback xmlns="">
              <p:pic>
                <p:nvPicPr>
                  <p:cNvPr id="41" name="Ink 2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275129" y="1825743"/>
                    <a:ext cx="3122379" cy="30458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2" name="Ink 3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3951288" y="2646363"/>
                  <a:ext cx="1462087" cy="927100"/>
                </p14:xfrm>
              </p:contentPart>
            </mc:Choice>
            <mc:Fallback xmlns="">
              <p:pic>
                <p:nvPicPr>
                  <p:cNvPr id="44" name="Ink 3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943367" y="2626201"/>
                    <a:ext cx="1494490" cy="97354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3205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4000" y="-1143000"/>
            <a:ext cx="8229600" cy="1143000"/>
          </a:xfrm>
        </p:spPr>
        <p:txBody>
          <a:bodyPr/>
          <a:lstStyle/>
          <a:p>
            <a:r>
              <a:rPr lang="en-US" dirty="0"/>
              <a:t>Due to </a:t>
            </a:r>
            <a:r>
              <a:rPr lang="en-US" dirty="0" err="1"/>
              <a:t>miscom</a:t>
            </a:r>
            <a:endParaRPr lang="en-SG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 rotWithShape="1">
          <a:blip r:embed="rId2" cstate="print"/>
          <a:srcRect l="2609" t="6011" r="2827" b="4133"/>
          <a:stretch/>
        </p:blipFill>
        <p:spPr bwMode="auto">
          <a:xfrm rot="21205493">
            <a:off x="2346715" y="494927"/>
            <a:ext cx="9203023" cy="5852601"/>
          </a:xfrm>
          <a:prstGeom prst="rect">
            <a:avLst/>
          </a:prstGeom>
          <a:ln w="76200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196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/>
          <p:nvPr/>
        </p:nvSpPr>
        <p:spPr>
          <a:xfrm>
            <a:off x="1371600" y="3411794"/>
            <a:ext cx="3733800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0953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s.mi9.com/uploads/male-celebrities/4974/young-steve-jobs_1600x1200_9194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4" b="57504"/>
          <a:stretch/>
        </p:blipFill>
        <p:spPr bwMode="auto">
          <a:xfrm>
            <a:off x="1524003" y="3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62200" y="914400"/>
            <a:ext cx="6858000" cy="3657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4000" dirty="0">
                <a:solidFill>
                  <a:srgbClr val="FFFF00"/>
                </a:solidFill>
                <a:latin typeface="Calibri"/>
              </a:rPr>
              <a:t>If you eat fruits only, there is no need to clean your body. </a:t>
            </a:r>
            <a:br>
              <a:rPr lang="en-US" sz="4000" dirty="0">
                <a:solidFill>
                  <a:srgbClr val="FFFF00"/>
                </a:solidFill>
                <a:latin typeface="Calibri"/>
              </a:rPr>
            </a:br>
            <a:r>
              <a:rPr lang="en-US" sz="4000" dirty="0">
                <a:solidFill>
                  <a:srgbClr val="FFFF00"/>
                </a:solidFill>
                <a:latin typeface="Calibri"/>
              </a:rPr>
              <a:t>The body cleans itself.</a:t>
            </a:r>
          </a:p>
        </p:txBody>
      </p:sp>
    </p:spTree>
    <p:extLst>
      <p:ext uri="{BB962C8B-B14F-4D97-AF65-F5344CB8AC3E}">
        <p14:creationId xmlns:p14="http://schemas.microsoft.com/office/powerpoint/2010/main" val="225089907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s.mi9.com/uploads/male-celebrities/4974/young-steve-jobs_1600x1200_9194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4" b="57504"/>
          <a:stretch/>
        </p:blipFill>
        <p:spPr bwMode="auto">
          <a:xfrm>
            <a:off x="1524003" y="3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62200" y="4267200"/>
            <a:ext cx="7239000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Young Steve Jobs thought that by eating only fruits the need to shower was eliminated, so he stopped showering. When he worked for Atari, his co-workers complained about his body odor, and his boss had to assign him the night shift so that he wouldn't need to interact with other people.</a:t>
            </a:r>
          </a:p>
        </p:txBody>
      </p:sp>
    </p:spTree>
    <p:extLst>
      <p:ext uri="{BB962C8B-B14F-4D97-AF65-F5344CB8AC3E}">
        <p14:creationId xmlns:p14="http://schemas.microsoft.com/office/powerpoint/2010/main" val="87398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137B5AD-BCBB-4E5C-858C-38B7083FFF99}"/>
              </a:ext>
            </a:extLst>
          </p:cNvPr>
          <p:cNvGrpSpPr/>
          <p:nvPr/>
        </p:nvGrpSpPr>
        <p:grpSpPr>
          <a:xfrm>
            <a:off x="1905002" y="1600200"/>
            <a:ext cx="7315201" cy="4800600"/>
            <a:chOff x="1905002" y="1600200"/>
            <a:chExt cx="7315201" cy="4800600"/>
          </a:xfrm>
        </p:grpSpPr>
        <p:sp>
          <p:nvSpPr>
            <p:cNvPr id="3" name="Flowchart: Process 2"/>
            <p:cNvSpPr/>
            <p:nvPr/>
          </p:nvSpPr>
          <p:spPr>
            <a:xfrm>
              <a:off x="1905002" y="1600200"/>
              <a:ext cx="7315201" cy="4800600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651621" y="2986060"/>
              <a:ext cx="6391918" cy="3086895"/>
              <a:chOff x="-1484899" y="3297874"/>
              <a:chExt cx="6391918" cy="3086895"/>
            </a:xfrm>
          </p:grpSpPr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-1484899" y="3340596"/>
                <a:ext cx="6391918" cy="304417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SG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2000">
                    <a:latin typeface="Calibri" pitchFamily="34" charset="0"/>
                  </a:rPr>
                  <a:t>					</a:t>
                </a:r>
              </a:p>
            </p:txBody>
          </p:sp>
          <p:sp>
            <p:nvSpPr>
              <p:cNvPr id="13" name="Snip Single Corner Rectangle 12"/>
              <p:cNvSpPr/>
              <p:nvPr/>
            </p:nvSpPr>
            <p:spPr>
              <a:xfrm flipV="1">
                <a:off x="-1484898" y="3340119"/>
                <a:ext cx="673143" cy="403761"/>
              </a:xfrm>
              <a:prstGeom prst="snip1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-1440342" y="3297874"/>
                <a:ext cx="3016332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SG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schemeClr val="tx1"/>
                    </a:solidFill>
                    <a:cs typeface="Arial" charset="0"/>
                  </a:rPr>
                  <a:t>opt    [valid]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2688121" y="4327092"/>
              <a:ext cx="5148079" cy="1345750"/>
              <a:chOff x="-1952868" y="2533962"/>
              <a:chExt cx="5148079" cy="1345750"/>
            </a:xfrm>
          </p:grpSpPr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>
                <a:off x="-1917356" y="2569474"/>
                <a:ext cx="5112567" cy="131023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 algn="ctr">
                <a:solidFill>
                  <a:srgbClr val="7030A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SG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2400">
                    <a:solidFill>
                      <a:srgbClr val="7030A0"/>
                    </a:solidFill>
                    <a:latin typeface="Calibri" pitchFamily="34" charset="0"/>
                  </a:rPr>
                  <a:t>					</a:t>
                </a:r>
              </a:p>
            </p:txBody>
          </p:sp>
          <p:sp>
            <p:nvSpPr>
              <p:cNvPr id="17" name="Snip Single Corner Rectangle 16"/>
              <p:cNvSpPr/>
              <p:nvPr/>
            </p:nvSpPr>
            <p:spPr>
              <a:xfrm flipV="1">
                <a:off x="-1917357" y="2564094"/>
                <a:ext cx="440686" cy="288842"/>
              </a:xfrm>
              <a:prstGeom prst="snip1Rect">
                <a:avLst/>
              </a:prstGeom>
              <a:solidFill>
                <a:srgbClr val="FFFF0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030A0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-1952868" y="2533962"/>
                <a:ext cx="555093" cy="2834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SG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srgbClr val="FF0000"/>
                    </a:solidFill>
                    <a:cs typeface="Arial" charset="0"/>
                  </a:rPr>
                  <a:t>par</a:t>
                </a: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>
                <a:off x="-1917357" y="3234718"/>
                <a:ext cx="5112568" cy="0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Line 13"/>
            <p:cNvSpPr>
              <a:spLocks noChangeShapeType="1"/>
            </p:cNvSpPr>
            <p:nvPr/>
          </p:nvSpPr>
          <p:spPr bwMode="auto">
            <a:xfrm>
              <a:off x="4763408" y="1781508"/>
              <a:ext cx="0" cy="44704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/>
              <a:tailEnd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sz="2000"/>
            </a:p>
          </p:txBody>
        </p:sp>
        <p:sp>
          <p:nvSpPr>
            <p:cNvPr id="21" name="Text Box 11"/>
            <p:cNvSpPr txBox="1">
              <a:spLocks noChangeArrowheads="1"/>
            </p:cNvSpPr>
            <p:nvPr/>
          </p:nvSpPr>
          <p:spPr bwMode="auto">
            <a:xfrm>
              <a:off x="3979482" y="1742117"/>
              <a:ext cx="1567434" cy="30777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>
              <a:noAutofit/>
            </a:bodyPr>
            <a:lstStyle/>
            <a:p>
              <a:pPr algn="ctr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:Box</a:t>
              </a:r>
            </a:p>
          </p:txBody>
        </p:sp>
        <p:sp>
          <p:nvSpPr>
            <p:cNvPr id="22" name="Line 15"/>
            <p:cNvSpPr>
              <a:spLocks noChangeShapeType="1"/>
            </p:cNvSpPr>
            <p:nvPr/>
          </p:nvSpPr>
          <p:spPr bwMode="auto">
            <a:xfrm>
              <a:off x="2020208" y="2268252"/>
              <a:ext cx="2590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24867" y="2268252"/>
              <a:ext cx="231797" cy="355168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24" name="Line 13"/>
            <p:cNvSpPr>
              <a:spLocks noChangeShapeType="1"/>
            </p:cNvSpPr>
            <p:nvPr/>
          </p:nvSpPr>
          <p:spPr bwMode="auto">
            <a:xfrm>
              <a:off x="7614809" y="3643406"/>
              <a:ext cx="0" cy="217653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/>
              <a:tailEnd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sz="2000"/>
            </a:p>
          </p:txBody>
        </p:sp>
        <p:sp>
          <p:nvSpPr>
            <p:cNvPr id="25" name="Line 15"/>
            <p:cNvSpPr>
              <a:spLocks noChangeShapeType="1"/>
            </p:cNvSpPr>
            <p:nvPr/>
          </p:nvSpPr>
          <p:spPr bwMode="auto">
            <a:xfrm>
              <a:off x="4878205" y="3379185"/>
              <a:ext cx="228230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496715" y="3462692"/>
              <a:ext cx="251361" cy="78298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27" name="Line 16"/>
            <p:cNvSpPr>
              <a:spLocks noChangeShapeType="1"/>
            </p:cNvSpPr>
            <p:nvPr/>
          </p:nvSpPr>
          <p:spPr bwMode="auto">
            <a:xfrm flipH="1">
              <a:off x="4878202" y="4245672"/>
              <a:ext cx="2590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ash"/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28" name="Text Box 11"/>
            <p:cNvSpPr txBox="1">
              <a:spLocks noChangeArrowheads="1"/>
            </p:cNvSpPr>
            <p:nvPr/>
          </p:nvSpPr>
          <p:spPr bwMode="auto">
            <a:xfrm>
              <a:off x="7160509" y="3159032"/>
              <a:ext cx="973253" cy="30777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>
              <a:noAutofit/>
            </a:bodyPr>
            <a:lstStyle/>
            <a:p>
              <a:pPr algn="ctr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:Bottle</a:t>
              </a:r>
            </a:p>
          </p:txBody>
        </p:sp>
        <p:sp>
          <p:nvSpPr>
            <p:cNvPr id="29" name="Text Box 25"/>
            <p:cNvSpPr txBox="1">
              <a:spLocks noChangeArrowheads="1"/>
            </p:cNvSpPr>
            <p:nvPr/>
          </p:nvSpPr>
          <p:spPr bwMode="auto">
            <a:xfrm>
              <a:off x="2162565" y="1913807"/>
              <a:ext cx="1816918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/>
                <a:t>foo()</a:t>
              </a:r>
            </a:p>
          </p:txBody>
        </p:sp>
        <p:grpSp>
          <p:nvGrpSpPr>
            <p:cNvPr id="30" name="Group 65"/>
            <p:cNvGrpSpPr/>
            <p:nvPr/>
          </p:nvGrpSpPr>
          <p:grpSpPr>
            <a:xfrm>
              <a:off x="4845418" y="2302908"/>
              <a:ext cx="276298" cy="210590"/>
              <a:chOff x="2660072" y="4394662"/>
              <a:chExt cx="276298" cy="210590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2660072" y="4394662"/>
                <a:ext cx="2762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5400000">
                <a:off x="2871058" y="4455225"/>
                <a:ext cx="110045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V="1">
                <a:off x="2753491" y="4498373"/>
                <a:ext cx="178130" cy="106879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65"/>
            <p:cNvGrpSpPr/>
            <p:nvPr/>
          </p:nvGrpSpPr>
          <p:grpSpPr>
            <a:xfrm>
              <a:off x="4751604" y="2720400"/>
              <a:ext cx="276298" cy="210590"/>
              <a:chOff x="2660072" y="4394662"/>
              <a:chExt cx="276298" cy="21059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2660072" y="4394662"/>
                <a:ext cx="2762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5400000">
                <a:off x="2871058" y="4455225"/>
                <a:ext cx="110045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2753491" y="4498373"/>
                <a:ext cx="178130" cy="106879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/>
            <p:cNvSpPr/>
            <p:nvPr/>
          </p:nvSpPr>
          <p:spPr>
            <a:xfrm>
              <a:off x="4697491" y="2516117"/>
              <a:ext cx="259630" cy="214377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 Box 25"/>
            <p:cNvSpPr txBox="1">
              <a:spLocks noChangeArrowheads="1"/>
            </p:cNvSpPr>
            <p:nvPr/>
          </p:nvSpPr>
          <p:spPr bwMode="auto">
            <a:xfrm>
              <a:off x="5111429" y="2085350"/>
              <a:ext cx="328604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A</a:t>
              </a:r>
              <a:endParaRPr lang="en-US" sz="20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726846" y="3936264"/>
              <a:ext cx="259630" cy="17108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Line 15"/>
            <p:cNvSpPr>
              <a:spLocks noChangeShapeType="1"/>
            </p:cNvSpPr>
            <p:nvPr/>
          </p:nvSpPr>
          <p:spPr bwMode="auto">
            <a:xfrm flipH="1" flipV="1">
              <a:off x="4999472" y="3944608"/>
              <a:ext cx="24952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2" name="Text Box 25"/>
            <p:cNvSpPr txBox="1">
              <a:spLocks noChangeArrowheads="1"/>
            </p:cNvSpPr>
            <p:nvPr/>
          </p:nvSpPr>
          <p:spPr bwMode="auto">
            <a:xfrm>
              <a:off x="5457028" y="3592481"/>
              <a:ext cx="327334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C00000"/>
                  </a:solidFill>
                </a:rPr>
                <a:t>B</a:t>
              </a:r>
              <a:endParaRPr lang="en-US" sz="2000" dirty="0"/>
            </a:p>
          </p:txBody>
        </p:sp>
        <p:sp>
          <p:nvSpPr>
            <p:cNvPr id="43" name="Line 15"/>
            <p:cNvSpPr>
              <a:spLocks noChangeShapeType="1"/>
            </p:cNvSpPr>
            <p:nvPr/>
          </p:nvSpPr>
          <p:spPr bwMode="auto">
            <a:xfrm>
              <a:off x="4890077" y="4768634"/>
              <a:ext cx="2590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4" name="Text Box 25"/>
            <p:cNvSpPr txBox="1">
              <a:spLocks noChangeArrowheads="1"/>
            </p:cNvSpPr>
            <p:nvPr/>
          </p:nvSpPr>
          <p:spPr bwMode="auto">
            <a:xfrm>
              <a:off x="5892058" y="4428718"/>
              <a:ext cx="475804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E</a:t>
              </a:r>
              <a:endParaRPr lang="en-US" sz="20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494735" y="4764204"/>
              <a:ext cx="251361" cy="1647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6" name="Line 15"/>
            <p:cNvSpPr>
              <a:spLocks noChangeShapeType="1"/>
            </p:cNvSpPr>
            <p:nvPr/>
          </p:nvSpPr>
          <p:spPr bwMode="auto">
            <a:xfrm>
              <a:off x="4890077" y="5383672"/>
              <a:ext cx="2590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47" name="Text Box 25"/>
            <p:cNvSpPr txBox="1">
              <a:spLocks noChangeArrowheads="1"/>
            </p:cNvSpPr>
            <p:nvPr/>
          </p:nvSpPr>
          <p:spPr bwMode="auto">
            <a:xfrm>
              <a:off x="5878077" y="5057745"/>
              <a:ext cx="345138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</a:t>
              </a:r>
              <a:endParaRPr lang="en-US" sz="20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494735" y="5379242"/>
              <a:ext cx="251361" cy="1647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 rot="16200000" flipV="1">
              <a:off x="7492014" y="5732881"/>
              <a:ext cx="284430" cy="2676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7485427" y="5737375"/>
              <a:ext cx="288175" cy="2660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65"/>
            <p:cNvGrpSpPr/>
            <p:nvPr/>
          </p:nvGrpSpPr>
          <p:grpSpPr>
            <a:xfrm>
              <a:off x="7757503" y="3533996"/>
              <a:ext cx="276298" cy="210590"/>
              <a:chOff x="2660072" y="4394662"/>
              <a:chExt cx="276298" cy="21059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2660072" y="4394662"/>
                <a:ext cx="2762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5400000">
                <a:off x="2871058" y="4455225"/>
                <a:ext cx="110045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V="1">
                <a:off x="2753491" y="4498373"/>
                <a:ext cx="178130" cy="106879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Rectangle 55"/>
            <p:cNvSpPr/>
            <p:nvPr/>
          </p:nvSpPr>
          <p:spPr>
            <a:xfrm>
              <a:off x="7609576" y="3747203"/>
              <a:ext cx="259630" cy="13689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 Box 25"/>
            <p:cNvSpPr txBox="1">
              <a:spLocks noChangeArrowheads="1"/>
            </p:cNvSpPr>
            <p:nvPr/>
          </p:nvSpPr>
          <p:spPr bwMode="auto">
            <a:xfrm>
              <a:off x="7989280" y="3474439"/>
              <a:ext cx="371483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C</a:t>
              </a:r>
              <a:endParaRPr lang="en-US" sz="2000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041657" y="3935446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D</a:t>
              </a:r>
              <a:endParaRPr lang="en-US" dirty="0"/>
            </a:p>
          </p:txBody>
        </p:sp>
      </p:grpSp>
      <p:sp>
        <p:nvSpPr>
          <p:cNvPr id="10" name="TextBox 37"/>
          <p:cNvSpPr txBox="1"/>
          <p:nvPr/>
        </p:nvSpPr>
        <p:spPr>
          <a:xfrm>
            <a:off x="1847358" y="634596"/>
            <a:ext cx="87444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300" dirty="0">
                <a:solidFill>
                  <a:srgbClr val="FFFF00"/>
                </a:solidFill>
                <a:latin typeface="Calibri"/>
              </a:rPr>
              <a:t>Which of these sequences of</a:t>
            </a:r>
            <a:br>
              <a:rPr lang="en-US" sz="2300" dirty="0">
                <a:solidFill>
                  <a:srgbClr val="FFFF00"/>
                </a:solidFill>
                <a:latin typeface="Calibri"/>
              </a:rPr>
            </a:br>
            <a:r>
              <a:rPr lang="en-US" sz="2300" dirty="0">
                <a:solidFill>
                  <a:srgbClr val="FFFF00"/>
                </a:solidFill>
                <a:latin typeface="Calibri"/>
              </a:rPr>
              <a:t> interactions are possible?</a:t>
            </a:r>
            <a:endParaRPr lang="en-US" sz="2300" dirty="0">
              <a:solidFill>
                <a:prstClr val="white"/>
              </a:solidFill>
              <a:latin typeface="Calibri"/>
            </a:endParaRPr>
          </a:p>
        </p:txBody>
      </p:sp>
      <p:sp useBgFill="1">
        <p:nvSpPr>
          <p:cNvPr id="51" name="TextBox 50"/>
          <p:cNvSpPr txBox="1"/>
          <p:nvPr/>
        </p:nvSpPr>
        <p:spPr>
          <a:xfrm>
            <a:off x="6930620" y="677321"/>
            <a:ext cx="2782869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n-US" sz="2400" dirty="0">
                <a:solidFill>
                  <a:schemeClr val="bg1"/>
                </a:solidFill>
              </a:rPr>
              <a:t>A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>
                <a:solidFill>
                  <a:schemeClr val="bg1"/>
                </a:solidFill>
              </a:rPr>
              <a:t>ABCD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>
                <a:solidFill>
                  <a:schemeClr val="bg1"/>
                </a:solidFill>
              </a:rPr>
              <a:t>ACBDEF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400" dirty="0">
                <a:solidFill>
                  <a:schemeClr val="bg1"/>
                </a:solidFill>
              </a:rPr>
              <a:t>ACBDFE</a:t>
            </a:r>
          </a:p>
        </p:txBody>
      </p:sp>
      <p:sp>
        <p:nvSpPr>
          <p:cNvPr id="59" name="Title 22"/>
          <p:cNvSpPr txBox="1">
            <a:spLocks/>
          </p:cNvSpPr>
          <p:nvPr/>
        </p:nvSpPr>
        <p:spPr>
          <a:xfrm>
            <a:off x="0" y="-54541"/>
            <a:ext cx="12192000" cy="689137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228600" algn="l"/>
            <a:r>
              <a:rPr lang="en-US" sz="2800" dirty="0"/>
              <a:t>CS2103/T                                                </a:t>
            </a:r>
            <a:r>
              <a:rPr lang="en-US" sz="2800" b="0" dirty="0">
                <a:solidFill>
                  <a:schemeClr val="bg1"/>
                </a:solidFill>
              </a:rPr>
              <a:t>Week 7</a:t>
            </a:r>
          </a:p>
        </p:txBody>
      </p:sp>
      <p:sp>
        <p:nvSpPr>
          <p:cNvPr id="60" name="TextBox 8"/>
          <p:cNvSpPr txBox="1"/>
          <p:nvPr/>
        </p:nvSpPr>
        <p:spPr>
          <a:xfrm>
            <a:off x="10591800" y="0"/>
            <a:ext cx="1663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600" b="1" dirty="0">
                <a:solidFill>
                  <a:prstClr val="white">
                    <a:lumMod val="75000"/>
                  </a:prstClr>
                </a:solidFill>
                <a:latin typeface="Calibri"/>
              </a:rPr>
              <a:t>[Sep, 2024]</a:t>
            </a:r>
            <a:endParaRPr lang="en-SG" sz="1600" b="1" dirty="0">
              <a:solidFill>
                <a:prstClr val="white">
                  <a:lumMod val="75000"/>
                </a:prstClr>
              </a:solidFill>
              <a:latin typeface="Calibri"/>
            </a:endParaRPr>
          </a:p>
        </p:txBody>
      </p:sp>
      <p:sp>
        <p:nvSpPr>
          <p:cNvPr id="61" name="TextBox 8"/>
          <p:cNvSpPr txBox="1"/>
          <p:nvPr/>
        </p:nvSpPr>
        <p:spPr>
          <a:xfrm>
            <a:off x="10112718" y="296875"/>
            <a:ext cx="1891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600">
                <a:solidFill>
                  <a:prstClr val="white">
                    <a:lumMod val="75000"/>
                  </a:prstClr>
                </a:solidFill>
                <a:latin typeface="Calibri"/>
              </a:rPr>
              <a:t>[</a:t>
            </a:r>
            <a:r>
              <a:rPr lang="en-US" sz="1600">
                <a:solidFill>
                  <a:srgbClr val="FF0000"/>
                </a:solidFill>
                <a:latin typeface="Calibri"/>
              </a:rPr>
              <a:t>35m</a:t>
            </a:r>
            <a:r>
              <a:rPr lang="en-US" sz="1600" dirty="0">
                <a:solidFill>
                  <a:prstClr val="white">
                    <a:lumMod val="75000"/>
                  </a:prstClr>
                </a:solidFill>
                <a:latin typeface="Calibri"/>
              </a:rPr>
              <a:t>]</a:t>
            </a:r>
            <a:endParaRPr lang="en-SG" sz="1600" dirty="0">
              <a:solidFill>
                <a:prstClr val="white">
                  <a:lumMod val="75000"/>
                </a:prstClr>
              </a:solidFill>
              <a:latin typeface="Calibri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C53AA47A-8D52-4CEC-BBAF-17C0037F38EF}"/>
              </a:ext>
            </a:extLst>
          </p:cNvPr>
          <p:cNvSpPr/>
          <p:nvPr/>
        </p:nvSpPr>
        <p:spPr>
          <a:xfrm>
            <a:off x="10046917" y="828370"/>
            <a:ext cx="2017885" cy="689137"/>
          </a:xfrm>
          <a:prstGeom prst="wedgeRectCallout">
            <a:avLst>
              <a:gd name="adj1" fmla="val 26980"/>
              <a:gd name="adj2" fmla="val -9090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Shorter due to the </a:t>
            </a:r>
            <a:r>
              <a:rPr lang="en-US" dirty="0" err="1">
                <a:solidFill>
                  <a:srgbClr val="FFFF00"/>
                </a:solidFill>
              </a:rPr>
              <a:t>tP</a:t>
            </a:r>
            <a:r>
              <a:rPr lang="en-US" dirty="0">
                <a:solidFill>
                  <a:srgbClr val="FFFF00"/>
                </a:solidFill>
              </a:rPr>
              <a:t> briefing</a:t>
            </a:r>
            <a:endParaRPr lang="en-SG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67B76942-30BD-FB96-4350-A196A9B9C24D}"/>
              </a:ext>
            </a:extLst>
          </p:cNvPr>
          <p:cNvSpPr/>
          <p:nvPr/>
        </p:nvSpPr>
        <p:spPr>
          <a:xfrm>
            <a:off x="9714467" y="2246981"/>
            <a:ext cx="1557353" cy="689137"/>
          </a:xfrm>
          <a:prstGeom prst="wedgeRectCallout">
            <a:avLst>
              <a:gd name="adj1" fmla="val -58421"/>
              <a:gd name="adj2" fmla="val -2354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Similar to an 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exam question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10916328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A project cannot fail because of one person.</a:t>
            </a:r>
            <a:endParaRPr lang="en-SG" dirty="0">
              <a:solidFill>
                <a:srgbClr val="FFFF00"/>
              </a:solidFill>
            </a:endParaRPr>
          </a:p>
        </p:txBody>
      </p:sp>
      <p:pic>
        <p:nvPicPr>
          <p:cNvPr id="4" name="[Picture 1]" descr="F:\backup\myMisc\Funny\teamwork upside down.jpg"/>
          <p:cNvPicPr>
            <a:picLocks noChangeAspect="1" noChangeArrowheads="1"/>
          </p:cNvPicPr>
          <p:nvPr/>
        </p:nvPicPr>
        <p:blipFill rotWithShape="1">
          <a:blip r:embed="rId3" cstate="print"/>
          <a:srcRect l="2797" t="27820" r="4375" b="18525"/>
          <a:stretch/>
        </p:blipFill>
        <p:spPr bwMode="auto">
          <a:xfrm>
            <a:off x="2575560" y="1634069"/>
            <a:ext cx="6789420" cy="41656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84520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fracture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752603"/>
            <a:ext cx="6553200" cy="383663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828800" y="304800"/>
            <a:ext cx="8534400" cy="114300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00"/>
                </a:solidFill>
              </a:rPr>
              <a:t>Its better to do less work but of better quality 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than to do more work but of poor quality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81200" y="5887373"/>
            <a:ext cx="85344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00"/>
                </a:solidFill>
              </a:rPr>
              <a:t>Never is better than late (?)</a:t>
            </a:r>
            <a:endParaRPr lang="en-S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562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42" name="Picture 2" descr="http://1.bp.blogspot.com/-eK1coDzl5_Q/TiVJID6c9LI/AAAAAAAAAc4/D_T7q7NGuO8/s1600/pinocchio800-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0383" y="729574"/>
            <a:ext cx="8171234" cy="61284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9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Most of all, be sincere.</a:t>
            </a:r>
            <a:endParaRPr lang="en-S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077338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/>
          <p:nvPr/>
        </p:nvSpPr>
        <p:spPr>
          <a:xfrm>
            <a:off x="1371600" y="3811248"/>
            <a:ext cx="4191000" cy="7607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1"/>
          <p:cNvSpPr/>
          <p:nvPr/>
        </p:nvSpPr>
        <p:spPr>
          <a:xfrm>
            <a:off x="1371600" y="4572000"/>
            <a:ext cx="4191000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B2B6DC-77F3-16F1-09AA-B0E4BE16A62C}"/>
              </a:ext>
            </a:extLst>
          </p:cNvPr>
          <p:cNvSpPr/>
          <p:nvPr/>
        </p:nvSpPr>
        <p:spPr>
          <a:xfrm>
            <a:off x="5715000" y="2709747"/>
            <a:ext cx="4419600" cy="10680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0B30A2-0FD0-A156-9158-4342B7C0BA28}"/>
              </a:ext>
            </a:extLst>
          </p:cNvPr>
          <p:cNvSpPr/>
          <p:nvPr/>
        </p:nvSpPr>
        <p:spPr>
          <a:xfrm>
            <a:off x="5715000" y="3777794"/>
            <a:ext cx="4419600" cy="719253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61EF93-3899-1C60-F3E0-42D353444138}"/>
              </a:ext>
            </a:extLst>
          </p:cNvPr>
          <p:cNvGrpSpPr/>
          <p:nvPr/>
        </p:nvGrpSpPr>
        <p:grpSpPr>
          <a:xfrm>
            <a:off x="8077200" y="228600"/>
            <a:ext cx="3505200" cy="2133600"/>
            <a:chOff x="8077200" y="228600"/>
            <a:chExt cx="3505200" cy="2133600"/>
          </a:xfrm>
        </p:grpSpPr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9DB57D35-A5AE-ED78-8E28-093DAFDE1A1E}"/>
                </a:ext>
              </a:extLst>
            </p:cNvPr>
            <p:cNvSpPr/>
            <p:nvPr/>
          </p:nvSpPr>
          <p:spPr>
            <a:xfrm>
              <a:off x="8077200" y="228600"/>
              <a:ext cx="3505200" cy="2133600"/>
            </a:xfrm>
            <a:prstGeom prst="wedgeRectCallou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</a:rPr>
                <a:t>Image: AI-generated</a:t>
              </a:r>
              <a:endParaRPr lang="en-SG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Picture 5" descr="A group of people sitting around a table with laptops&#10;&#10;Description automatically generated">
              <a:extLst>
                <a:ext uri="{FF2B5EF4-FFF2-40B4-BE49-F238E27FC236}">
                  <a16:creationId xmlns:a16="http://schemas.microsoft.com/office/drawing/2014/main" id="{B3A6E834-7A7B-A656-4D30-D5D951D5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779" b="38888"/>
            <a:stretch/>
          </p:blipFill>
          <p:spPr>
            <a:xfrm>
              <a:off x="8186737" y="375140"/>
              <a:ext cx="3286125" cy="175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9286714"/>
      </p:ext>
    </p:extLst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3" grpId="0" animBg="1"/>
      <p:bldP spid="2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24" y="992124"/>
            <a:ext cx="78455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76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7"/>
          <p:cNvSpPr txBox="1"/>
          <p:nvPr/>
        </p:nvSpPr>
        <p:spPr>
          <a:xfrm>
            <a:off x="2788283" y="814400"/>
            <a:ext cx="874444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300" dirty="0">
                <a:solidFill>
                  <a:schemeClr val="bg1"/>
                </a:solidFill>
                <a:latin typeface="Calibri"/>
              </a:rPr>
              <a:t>Is this sequence possible?  </a:t>
            </a:r>
            <a:r>
              <a:rPr lang="en-US" sz="2300" dirty="0">
                <a:solidFill>
                  <a:srgbClr val="FFFF00"/>
                </a:solidFill>
                <a:latin typeface="Calibri"/>
              </a:rPr>
              <a:t>A</a:t>
            </a:r>
            <a:endParaRPr lang="en-US" sz="23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44186A-33DA-4992-9049-71AF375C80F2}"/>
              </a:ext>
            </a:extLst>
          </p:cNvPr>
          <p:cNvSpPr txBox="1"/>
          <p:nvPr/>
        </p:nvSpPr>
        <p:spPr>
          <a:xfrm>
            <a:off x="8777292" y="585197"/>
            <a:ext cx="1196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3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Yes</a:t>
            </a:r>
          </a:p>
          <a:p>
            <a:pPr marL="285750" indent="-285750">
              <a:buSzPct val="13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No</a:t>
            </a: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D477A-01BB-4BDE-80A7-77B005A43665}"/>
              </a:ext>
            </a:extLst>
          </p:cNvPr>
          <p:cNvSpPr txBox="1"/>
          <p:nvPr/>
        </p:nvSpPr>
        <p:spPr>
          <a:xfrm>
            <a:off x="573244" y="61943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SG" sz="2400" dirty="0">
              <a:solidFill>
                <a:srgbClr val="FF0000"/>
              </a:solidFill>
            </a:endParaRPr>
          </a:p>
        </p:txBody>
      </p:sp>
      <p:grpSp>
        <p:nvGrpSpPr>
          <p:cNvPr id="108" name="Group 4">
            <a:extLst>
              <a:ext uri="{FF2B5EF4-FFF2-40B4-BE49-F238E27FC236}">
                <a16:creationId xmlns:a16="http://schemas.microsoft.com/office/drawing/2014/main" id="{3CD445F5-9992-49BA-BC9C-BE909659F533}"/>
              </a:ext>
            </a:extLst>
          </p:cNvPr>
          <p:cNvGrpSpPr/>
          <p:nvPr/>
        </p:nvGrpSpPr>
        <p:grpSpPr>
          <a:xfrm>
            <a:off x="1905002" y="1600200"/>
            <a:ext cx="7315201" cy="4800600"/>
            <a:chOff x="1905002" y="1600200"/>
            <a:chExt cx="7315201" cy="4800600"/>
          </a:xfrm>
        </p:grpSpPr>
        <p:sp>
          <p:nvSpPr>
            <p:cNvPr id="109" name="Flowchart: Process 108">
              <a:extLst>
                <a:ext uri="{FF2B5EF4-FFF2-40B4-BE49-F238E27FC236}">
                  <a16:creationId xmlns:a16="http://schemas.microsoft.com/office/drawing/2014/main" id="{CDE60DA6-F2E8-46F2-972E-8B28C0233ACA}"/>
                </a:ext>
              </a:extLst>
            </p:cNvPr>
            <p:cNvSpPr/>
            <p:nvPr/>
          </p:nvSpPr>
          <p:spPr>
            <a:xfrm>
              <a:off x="1905002" y="1600200"/>
              <a:ext cx="7315201" cy="4800600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FF98060-2D11-439C-8F01-834F3CE0CC47}"/>
                </a:ext>
              </a:extLst>
            </p:cNvPr>
            <p:cNvGrpSpPr/>
            <p:nvPr/>
          </p:nvGrpSpPr>
          <p:grpSpPr>
            <a:xfrm>
              <a:off x="2651621" y="2986060"/>
              <a:ext cx="6391918" cy="3086895"/>
              <a:chOff x="-1484899" y="3297874"/>
              <a:chExt cx="6391918" cy="3086895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A110F83F-FCAE-4F5D-9D6F-17258B4235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484899" y="3340596"/>
                <a:ext cx="6391918" cy="304417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SG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2000">
                    <a:latin typeface="Calibri" pitchFamily="34" charset="0"/>
                  </a:rPr>
                  <a:t>					</a:t>
                </a:r>
              </a:p>
            </p:txBody>
          </p:sp>
          <p:sp>
            <p:nvSpPr>
              <p:cNvPr id="155" name="Snip Single Corner Rectangle 12">
                <a:extLst>
                  <a:ext uri="{FF2B5EF4-FFF2-40B4-BE49-F238E27FC236}">
                    <a16:creationId xmlns:a16="http://schemas.microsoft.com/office/drawing/2014/main" id="{D586C002-F1A5-4BFE-828D-87EEA4B0224B}"/>
                  </a:ext>
                </a:extLst>
              </p:cNvPr>
              <p:cNvSpPr/>
              <p:nvPr/>
            </p:nvSpPr>
            <p:spPr>
              <a:xfrm flipV="1">
                <a:off x="-1484898" y="3340119"/>
                <a:ext cx="673143" cy="403761"/>
              </a:xfrm>
              <a:prstGeom prst="snip1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06254DCC-7C02-4A31-AC6E-37913E62B14D}"/>
                  </a:ext>
                </a:extLst>
              </p:cNvPr>
              <p:cNvSpPr/>
              <p:nvPr/>
            </p:nvSpPr>
            <p:spPr bwMode="auto">
              <a:xfrm>
                <a:off x="-1440342" y="3297874"/>
                <a:ext cx="3016332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SG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schemeClr val="tx1"/>
                    </a:solidFill>
                    <a:cs typeface="Arial" charset="0"/>
                  </a:rPr>
                  <a:t>opt    [valid]</a:t>
                </a: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CBD3FFF-4F97-4FFA-9971-D42DF06CEB16}"/>
                </a:ext>
              </a:extLst>
            </p:cNvPr>
            <p:cNvGrpSpPr/>
            <p:nvPr/>
          </p:nvGrpSpPr>
          <p:grpSpPr>
            <a:xfrm>
              <a:off x="2688121" y="4327092"/>
              <a:ext cx="5148079" cy="1345750"/>
              <a:chOff x="-1952868" y="2533962"/>
              <a:chExt cx="5148079" cy="1345750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EC562A1-FA0E-4DDE-B6BF-0A9EC39FB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917356" y="2569474"/>
                <a:ext cx="5112567" cy="131023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 algn="ctr">
                <a:solidFill>
                  <a:srgbClr val="7030A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SG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2400">
                    <a:solidFill>
                      <a:srgbClr val="7030A0"/>
                    </a:solidFill>
                    <a:latin typeface="Calibri" pitchFamily="34" charset="0"/>
                  </a:rPr>
                  <a:t>					</a:t>
                </a:r>
              </a:p>
            </p:txBody>
          </p:sp>
          <p:sp>
            <p:nvSpPr>
              <p:cNvPr id="151" name="Snip Single Corner Rectangle 16">
                <a:extLst>
                  <a:ext uri="{FF2B5EF4-FFF2-40B4-BE49-F238E27FC236}">
                    <a16:creationId xmlns:a16="http://schemas.microsoft.com/office/drawing/2014/main" id="{DD00221E-D5B9-4235-9CD3-092A1D4D7595}"/>
                  </a:ext>
                </a:extLst>
              </p:cNvPr>
              <p:cNvSpPr/>
              <p:nvPr/>
            </p:nvSpPr>
            <p:spPr>
              <a:xfrm flipV="1">
                <a:off x="-1917357" y="2564094"/>
                <a:ext cx="440686" cy="288842"/>
              </a:xfrm>
              <a:prstGeom prst="snip1Rect">
                <a:avLst/>
              </a:prstGeom>
              <a:solidFill>
                <a:srgbClr val="FFFF0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030A0"/>
                  </a:solidFill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DA456E11-D595-465F-B294-5BEC53E303A9}"/>
                  </a:ext>
                </a:extLst>
              </p:cNvPr>
              <p:cNvSpPr/>
              <p:nvPr/>
            </p:nvSpPr>
            <p:spPr bwMode="auto">
              <a:xfrm>
                <a:off x="-1952868" y="2533962"/>
                <a:ext cx="555093" cy="2834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SG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srgbClr val="FF0000"/>
                    </a:solidFill>
                    <a:cs typeface="Arial" charset="0"/>
                  </a:rPr>
                  <a:t>par</a:t>
                </a:r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4154CEDD-8917-4BAB-93B5-934799F77C5D}"/>
                  </a:ext>
                </a:extLst>
              </p:cNvPr>
              <p:cNvCxnSpPr/>
              <p:nvPr/>
            </p:nvCxnSpPr>
            <p:spPr>
              <a:xfrm>
                <a:off x="-1917357" y="3234718"/>
                <a:ext cx="5112568" cy="0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Line 13">
              <a:extLst>
                <a:ext uri="{FF2B5EF4-FFF2-40B4-BE49-F238E27FC236}">
                  <a16:creationId xmlns:a16="http://schemas.microsoft.com/office/drawing/2014/main" id="{057772EA-EC35-4E81-A29A-4D7DCFE3FD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3408" y="1781508"/>
              <a:ext cx="0" cy="44704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/>
              <a:tailEnd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sz="2000"/>
            </a:p>
          </p:txBody>
        </p:sp>
        <p:sp>
          <p:nvSpPr>
            <p:cNvPr id="113" name="Text Box 11">
              <a:extLst>
                <a:ext uri="{FF2B5EF4-FFF2-40B4-BE49-F238E27FC236}">
                  <a16:creationId xmlns:a16="http://schemas.microsoft.com/office/drawing/2014/main" id="{AC707013-68EE-4E92-94A8-F4932C3EC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482" y="1742117"/>
              <a:ext cx="1567434" cy="30777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>
              <a:noAutofit/>
            </a:bodyPr>
            <a:lstStyle/>
            <a:p>
              <a:pPr algn="ctr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:Box</a:t>
              </a:r>
            </a:p>
          </p:txBody>
        </p:sp>
        <p:sp>
          <p:nvSpPr>
            <p:cNvPr id="114" name="Line 15">
              <a:extLst>
                <a:ext uri="{FF2B5EF4-FFF2-40B4-BE49-F238E27FC236}">
                  <a16:creationId xmlns:a16="http://schemas.microsoft.com/office/drawing/2014/main" id="{B71F536F-0BFC-4DE3-9964-C116871275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0208" y="2268252"/>
              <a:ext cx="2590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2B9132B-A891-4293-885F-35C0EC1C7379}"/>
                </a:ext>
              </a:extLst>
            </p:cNvPr>
            <p:cNvSpPr/>
            <p:nvPr/>
          </p:nvSpPr>
          <p:spPr>
            <a:xfrm>
              <a:off x="4624867" y="2268252"/>
              <a:ext cx="231797" cy="355168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16" name="Line 13">
              <a:extLst>
                <a:ext uri="{FF2B5EF4-FFF2-40B4-BE49-F238E27FC236}">
                  <a16:creationId xmlns:a16="http://schemas.microsoft.com/office/drawing/2014/main" id="{33791EC9-67C0-444A-9B90-816060D6F4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14809" y="3643406"/>
              <a:ext cx="0" cy="217653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/>
              <a:tailEnd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sz="2000"/>
            </a:p>
          </p:txBody>
        </p:sp>
        <p:sp>
          <p:nvSpPr>
            <p:cNvPr id="117" name="Line 15">
              <a:extLst>
                <a:ext uri="{FF2B5EF4-FFF2-40B4-BE49-F238E27FC236}">
                  <a16:creationId xmlns:a16="http://schemas.microsoft.com/office/drawing/2014/main" id="{93C56B8C-9116-491A-B2A8-90784D2363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8205" y="3379185"/>
              <a:ext cx="228230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AD36818-6AE3-451E-9615-9F8CF08837BA}"/>
                </a:ext>
              </a:extLst>
            </p:cNvPr>
            <p:cNvSpPr/>
            <p:nvPr/>
          </p:nvSpPr>
          <p:spPr>
            <a:xfrm>
              <a:off x="7496715" y="3462692"/>
              <a:ext cx="251361" cy="78298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19" name="Line 16">
              <a:extLst>
                <a:ext uri="{FF2B5EF4-FFF2-40B4-BE49-F238E27FC236}">
                  <a16:creationId xmlns:a16="http://schemas.microsoft.com/office/drawing/2014/main" id="{26C6CD6B-82D4-4E16-B7CD-4D57BD04ED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78202" y="4245672"/>
              <a:ext cx="2590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ash"/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20" name="Text Box 11">
              <a:extLst>
                <a:ext uri="{FF2B5EF4-FFF2-40B4-BE49-F238E27FC236}">
                  <a16:creationId xmlns:a16="http://schemas.microsoft.com/office/drawing/2014/main" id="{1748A2D1-4342-4D50-8B0A-C5487E68BD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0509" y="3159032"/>
              <a:ext cx="973253" cy="30777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>
              <a:noAutofit/>
            </a:bodyPr>
            <a:lstStyle/>
            <a:p>
              <a:pPr algn="ctr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:Bottle</a:t>
              </a:r>
            </a:p>
          </p:txBody>
        </p:sp>
        <p:sp>
          <p:nvSpPr>
            <p:cNvPr id="121" name="Text Box 25">
              <a:extLst>
                <a:ext uri="{FF2B5EF4-FFF2-40B4-BE49-F238E27FC236}">
                  <a16:creationId xmlns:a16="http://schemas.microsoft.com/office/drawing/2014/main" id="{70DE76BE-4828-4FF4-919D-CCC880A4A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2565" y="1913807"/>
              <a:ext cx="1816918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/>
                <a:t>foo()</a:t>
              </a:r>
            </a:p>
          </p:txBody>
        </p:sp>
        <p:grpSp>
          <p:nvGrpSpPr>
            <p:cNvPr id="122" name="Group 65">
              <a:extLst>
                <a:ext uri="{FF2B5EF4-FFF2-40B4-BE49-F238E27FC236}">
                  <a16:creationId xmlns:a16="http://schemas.microsoft.com/office/drawing/2014/main" id="{293EF781-9EAD-4610-A82A-3FE58536279D}"/>
                </a:ext>
              </a:extLst>
            </p:cNvPr>
            <p:cNvGrpSpPr/>
            <p:nvPr/>
          </p:nvGrpSpPr>
          <p:grpSpPr>
            <a:xfrm>
              <a:off x="4845418" y="2302908"/>
              <a:ext cx="276298" cy="210590"/>
              <a:chOff x="2660072" y="4394662"/>
              <a:chExt cx="276298" cy="210590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5CDFD86-9571-4809-B73B-15E7ED1448AE}"/>
                  </a:ext>
                </a:extLst>
              </p:cNvPr>
              <p:cNvCxnSpPr/>
              <p:nvPr/>
            </p:nvCxnSpPr>
            <p:spPr>
              <a:xfrm>
                <a:off x="2660072" y="4394662"/>
                <a:ext cx="2762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3301C801-A3AA-4E87-8312-814EF3EBD1F2}"/>
                  </a:ext>
                </a:extLst>
              </p:cNvPr>
              <p:cNvCxnSpPr/>
              <p:nvPr/>
            </p:nvCxnSpPr>
            <p:spPr>
              <a:xfrm rot="5400000">
                <a:off x="2871058" y="4455225"/>
                <a:ext cx="110045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18776CB5-5AC1-4369-AFED-6D35F008633F}"/>
                  </a:ext>
                </a:extLst>
              </p:cNvPr>
              <p:cNvCxnSpPr/>
              <p:nvPr/>
            </p:nvCxnSpPr>
            <p:spPr>
              <a:xfrm flipV="1">
                <a:off x="2753491" y="4498373"/>
                <a:ext cx="178130" cy="106879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65">
              <a:extLst>
                <a:ext uri="{FF2B5EF4-FFF2-40B4-BE49-F238E27FC236}">
                  <a16:creationId xmlns:a16="http://schemas.microsoft.com/office/drawing/2014/main" id="{26250DAC-95AD-47E7-988B-44EE8CCADE80}"/>
                </a:ext>
              </a:extLst>
            </p:cNvPr>
            <p:cNvGrpSpPr/>
            <p:nvPr/>
          </p:nvGrpSpPr>
          <p:grpSpPr>
            <a:xfrm>
              <a:off x="4751604" y="2720400"/>
              <a:ext cx="276298" cy="210590"/>
              <a:chOff x="2660072" y="4394662"/>
              <a:chExt cx="276298" cy="210590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54A5F9CA-AE49-46D0-8A0F-064C3590C333}"/>
                  </a:ext>
                </a:extLst>
              </p:cNvPr>
              <p:cNvCxnSpPr/>
              <p:nvPr/>
            </p:nvCxnSpPr>
            <p:spPr>
              <a:xfrm>
                <a:off x="2660072" y="4394662"/>
                <a:ext cx="2762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37ECC8C6-BC33-4DC1-BBD4-CC9351A90408}"/>
                  </a:ext>
                </a:extLst>
              </p:cNvPr>
              <p:cNvCxnSpPr/>
              <p:nvPr/>
            </p:nvCxnSpPr>
            <p:spPr>
              <a:xfrm rot="5400000">
                <a:off x="2871058" y="4455225"/>
                <a:ext cx="110045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1FDA866-CB25-4158-B2B7-D2E811AAB427}"/>
                  </a:ext>
                </a:extLst>
              </p:cNvPr>
              <p:cNvCxnSpPr/>
              <p:nvPr/>
            </p:nvCxnSpPr>
            <p:spPr>
              <a:xfrm flipV="1">
                <a:off x="2753491" y="4498373"/>
                <a:ext cx="178130" cy="106879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14F4C63-73EE-4C7A-9405-B9BCCEDC1954}"/>
                </a:ext>
              </a:extLst>
            </p:cNvPr>
            <p:cNvSpPr/>
            <p:nvPr/>
          </p:nvSpPr>
          <p:spPr>
            <a:xfrm>
              <a:off x="4697491" y="2516117"/>
              <a:ext cx="259630" cy="214377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 Box 25">
              <a:extLst>
                <a:ext uri="{FF2B5EF4-FFF2-40B4-BE49-F238E27FC236}">
                  <a16:creationId xmlns:a16="http://schemas.microsoft.com/office/drawing/2014/main" id="{6DF46741-CE51-49B3-B369-B6E82EE4A5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1429" y="2085350"/>
              <a:ext cx="328604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A</a:t>
              </a:r>
              <a:endParaRPr lang="en-US" sz="2000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C69F92E9-D293-46BB-9B1C-A00B311FA78E}"/>
                </a:ext>
              </a:extLst>
            </p:cNvPr>
            <p:cNvSpPr/>
            <p:nvPr/>
          </p:nvSpPr>
          <p:spPr>
            <a:xfrm>
              <a:off x="4726846" y="3936264"/>
              <a:ext cx="259630" cy="17108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Line 15">
              <a:extLst>
                <a:ext uri="{FF2B5EF4-FFF2-40B4-BE49-F238E27FC236}">
                  <a16:creationId xmlns:a16="http://schemas.microsoft.com/office/drawing/2014/main" id="{FEE3A381-A544-4906-8568-9BA7AA5805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99472" y="3944608"/>
              <a:ext cx="24952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28" name="Text Box 25">
              <a:extLst>
                <a:ext uri="{FF2B5EF4-FFF2-40B4-BE49-F238E27FC236}">
                  <a16:creationId xmlns:a16="http://schemas.microsoft.com/office/drawing/2014/main" id="{CECEC38F-8565-4F6B-99D0-7BB3C3F75E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7028" y="3592481"/>
              <a:ext cx="327334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C00000"/>
                  </a:solidFill>
                </a:rPr>
                <a:t>B</a:t>
              </a:r>
              <a:endParaRPr lang="en-US" sz="2000" dirty="0"/>
            </a:p>
          </p:txBody>
        </p:sp>
        <p:sp>
          <p:nvSpPr>
            <p:cNvPr id="129" name="Line 15">
              <a:extLst>
                <a:ext uri="{FF2B5EF4-FFF2-40B4-BE49-F238E27FC236}">
                  <a16:creationId xmlns:a16="http://schemas.microsoft.com/office/drawing/2014/main" id="{298AF541-1045-43A3-8C22-84C19FC072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0077" y="4768634"/>
              <a:ext cx="2590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30" name="Text Box 25">
              <a:extLst>
                <a:ext uri="{FF2B5EF4-FFF2-40B4-BE49-F238E27FC236}">
                  <a16:creationId xmlns:a16="http://schemas.microsoft.com/office/drawing/2014/main" id="{5CCF5D0A-A99A-4DB4-B336-404EE78EC5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2058" y="4428718"/>
              <a:ext cx="475804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E</a:t>
              </a:r>
              <a:endParaRPr lang="en-US" sz="2000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B24CE10-909C-44EA-9253-C1282E2F46C6}"/>
                </a:ext>
              </a:extLst>
            </p:cNvPr>
            <p:cNvSpPr/>
            <p:nvPr/>
          </p:nvSpPr>
          <p:spPr>
            <a:xfrm>
              <a:off x="7494735" y="4764204"/>
              <a:ext cx="251361" cy="1647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32" name="Line 15">
              <a:extLst>
                <a:ext uri="{FF2B5EF4-FFF2-40B4-BE49-F238E27FC236}">
                  <a16:creationId xmlns:a16="http://schemas.microsoft.com/office/drawing/2014/main" id="{A17F6A78-B86E-4098-8C92-3F820B481B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0077" y="5383672"/>
              <a:ext cx="2590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33" name="Text Box 25">
              <a:extLst>
                <a:ext uri="{FF2B5EF4-FFF2-40B4-BE49-F238E27FC236}">
                  <a16:creationId xmlns:a16="http://schemas.microsoft.com/office/drawing/2014/main" id="{C1102C23-F1CE-4DD2-89B3-B58FB8E829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8077" y="5057745"/>
              <a:ext cx="345138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</a:t>
              </a:r>
              <a:endParaRPr lang="en-US" sz="2000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AA79C80-B309-4F77-97B2-88769EF6405F}"/>
                </a:ext>
              </a:extLst>
            </p:cNvPr>
            <p:cNvSpPr/>
            <p:nvPr/>
          </p:nvSpPr>
          <p:spPr>
            <a:xfrm>
              <a:off x="7494735" y="5379242"/>
              <a:ext cx="251361" cy="1647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FF53E18-8A6C-4604-8EE4-F3073C1A7641}"/>
                </a:ext>
              </a:extLst>
            </p:cNvPr>
            <p:cNvCxnSpPr/>
            <p:nvPr/>
          </p:nvCxnSpPr>
          <p:spPr>
            <a:xfrm rot="16200000" flipV="1">
              <a:off x="7492014" y="5732881"/>
              <a:ext cx="284430" cy="2676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652F568-A3CF-4A69-AC6C-2DCDCE0B2BD0}"/>
                </a:ext>
              </a:extLst>
            </p:cNvPr>
            <p:cNvCxnSpPr/>
            <p:nvPr/>
          </p:nvCxnSpPr>
          <p:spPr>
            <a:xfrm rot="5400000">
              <a:off x="7485427" y="5737375"/>
              <a:ext cx="288175" cy="2660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Group 65">
              <a:extLst>
                <a:ext uri="{FF2B5EF4-FFF2-40B4-BE49-F238E27FC236}">
                  <a16:creationId xmlns:a16="http://schemas.microsoft.com/office/drawing/2014/main" id="{5CD8194A-D6E3-42D0-AC44-02D9DED5A40A}"/>
                </a:ext>
              </a:extLst>
            </p:cNvPr>
            <p:cNvGrpSpPr/>
            <p:nvPr/>
          </p:nvGrpSpPr>
          <p:grpSpPr>
            <a:xfrm>
              <a:off x="7757503" y="3533996"/>
              <a:ext cx="276298" cy="210590"/>
              <a:chOff x="2660072" y="4394662"/>
              <a:chExt cx="276298" cy="210590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C149A92D-6027-4309-9FDB-CD0A849FC658}"/>
                  </a:ext>
                </a:extLst>
              </p:cNvPr>
              <p:cNvCxnSpPr/>
              <p:nvPr/>
            </p:nvCxnSpPr>
            <p:spPr>
              <a:xfrm>
                <a:off x="2660072" y="4394662"/>
                <a:ext cx="2762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DD20C6C8-9D3B-448E-B55C-AE5D8AA11E66}"/>
                  </a:ext>
                </a:extLst>
              </p:cNvPr>
              <p:cNvCxnSpPr/>
              <p:nvPr/>
            </p:nvCxnSpPr>
            <p:spPr>
              <a:xfrm rot="5400000">
                <a:off x="2871058" y="4455225"/>
                <a:ext cx="110045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4F99E993-3324-4A3F-96A2-F3351E336ACA}"/>
                  </a:ext>
                </a:extLst>
              </p:cNvPr>
              <p:cNvCxnSpPr/>
              <p:nvPr/>
            </p:nvCxnSpPr>
            <p:spPr>
              <a:xfrm flipV="1">
                <a:off x="2753491" y="4498373"/>
                <a:ext cx="178130" cy="106879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58108BA-EB15-49E4-9B61-16ADF44C4779}"/>
                </a:ext>
              </a:extLst>
            </p:cNvPr>
            <p:cNvSpPr/>
            <p:nvPr/>
          </p:nvSpPr>
          <p:spPr>
            <a:xfrm>
              <a:off x="7609576" y="3747203"/>
              <a:ext cx="259630" cy="13689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 Box 25">
              <a:extLst>
                <a:ext uri="{FF2B5EF4-FFF2-40B4-BE49-F238E27FC236}">
                  <a16:creationId xmlns:a16="http://schemas.microsoft.com/office/drawing/2014/main" id="{8D1E6F33-4987-4152-B1E4-1DF816B73A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89280" y="3474439"/>
              <a:ext cx="371483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C</a:t>
              </a:r>
              <a:endParaRPr lang="en-US" sz="2000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D31BBE0-302B-4F93-9EEC-9EDCD404DDF0}"/>
                </a:ext>
              </a:extLst>
            </p:cNvPr>
            <p:cNvSpPr/>
            <p:nvPr/>
          </p:nvSpPr>
          <p:spPr>
            <a:xfrm>
              <a:off x="6041657" y="3935446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D</a:t>
              </a:r>
              <a:endParaRPr lang="en-US" dirty="0"/>
            </a:p>
          </p:txBody>
        </p: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6139493-2BB3-4B2C-8BE5-530AF500342F}"/>
              </a:ext>
            </a:extLst>
          </p:cNvPr>
          <p:cNvSpPr/>
          <p:nvPr/>
        </p:nvSpPr>
        <p:spPr>
          <a:xfrm>
            <a:off x="938375" y="128113"/>
            <a:ext cx="5691025" cy="455308"/>
          </a:xfrm>
          <a:prstGeom prst="roundRect">
            <a:avLst>
              <a:gd name="adj" fmla="val 4674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Answer this in the Canvas quiz</a:t>
            </a:r>
            <a:endParaRPr lang="en-SG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35433"/>
      </p:ext>
    </p:extLst>
  </p:cSld>
  <p:clrMapOvr>
    <a:masterClrMapping/>
  </p:clrMapOvr>
  <p:transition>
    <p:push dir="u"/>
    <p:sndAc>
      <p:stSnd>
        <p:snd r:embed="rId3" name="cashreg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7"/>
          <p:cNvSpPr txBox="1"/>
          <p:nvPr/>
        </p:nvSpPr>
        <p:spPr>
          <a:xfrm>
            <a:off x="2788283" y="814400"/>
            <a:ext cx="874444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300" dirty="0">
                <a:solidFill>
                  <a:schemeClr val="bg1"/>
                </a:solidFill>
                <a:latin typeface="Calibri"/>
              </a:rPr>
              <a:t>Is this sequence possible?  </a:t>
            </a:r>
            <a:r>
              <a:rPr lang="en-US" sz="2300" dirty="0">
                <a:solidFill>
                  <a:srgbClr val="FFFF00"/>
                </a:solidFill>
                <a:latin typeface="Calibri"/>
              </a:rPr>
              <a:t>ABCD</a:t>
            </a:r>
            <a:endParaRPr lang="en-US" sz="23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TextBox 1">
            <a:extLst>
              <a:ext uri="{FF2B5EF4-FFF2-40B4-BE49-F238E27FC236}">
                <a16:creationId xmlns:a16="http://schemas.microsoft.com/office/drawing/2014/main" id="{752C37A8-8EC4-4C07-AB30-F8D9762D12B8}"/>
              </a:ext>
            </a:extLst>
          </p:cNvPr>
          <p:cNvSpPr txBox="1"/>
          <p:nvPr/>
        </p:nvSpPr>
        <p:spPr>
          <a:xfrm>
            <a:off x="8777292" y="585197"/>
            <a:ext cx="1196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3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Yes</a:t>
            </a:r>
          </a:p>
          <a:p>
            <a:pPr marL="285750" indent="-285750">
              <a:buSzPct val="13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No</a:t>
            </a: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60" name="TextBox 4">
            <a:extLst>
              <a:ext uri="{FF2B5EF4-FFF2-40B4-BE49-F238E27FC236}">
                <a16:creationId xmlns:a16="http://schemas.microsoft.com/office/drawing/2014/main" id="{C10D2BD6-7A94-404C-A635-CB6BAE332383}"/>
              </a:ext>
            </a:extLst>
          </p:cNvPr>
          <p:cNvSpPr txBox="1"/>
          <p:nvPr/>
        </p:nvSpPr>
        <p:spPr>
          <a:xfrm>
            <a:off x="573244" y="61943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en-SG" sz="2400" dirty="0">
              <a:solidFill>
                <a:srgbClr val="FF0000"/>
              </a:solidFill>
            </a:endParaRPr>
          </a:p>
        </p:txBody>
      </p:sp>
      <p:grpSp>
        <p:nvGrpSpPr>
          <p:cNvPr id="110" name="Group 4">
            <a:extLst>
              <a:ext uri="{FF2B5EF4-FFF2-40B4-BE49-F238E27FC236}">
                <a16:creationId xmlns:a16="http://schemas.microsoft.com/office/drawing/2014/main" id="{FB904013-6E47-4F68-AC50-D205934E1B37}"/>
              </a:ext>
            </a:extLst>
          </p:cNvPr>
          <p:cNvGrpSpPr/>
          <p:nvPr/>
        </p:nvGrpSpPr>
        <p:grpSpPr>
          <a:xfrm>
            <a:off x="1905002" y="1600200"/>
            <a:ext cx="7315201" cy="4800600"/>
            <a:chOff x="1905002" y="1600200"/>
            <a:chExt cx="7315201" cy="4800600"/>
          </a:xfrm>
        </p:grpSpPr>
        <p:sp>
          <p:nvSpPr>
            <p:cNvPr id="111" name="Flowchart: Process 110">
              <a:extLst>
                <a:ext uri="{FF2B5EF4-FFF2-40B4-BE49-F238E27FC236}">
                  <a16:creationId xmlns:a16="http://schemas.microsoft.com/office/drawing/2014/main" id="{149FE43F-36DD-4EBC-840F-E5ED9B057E6C}"/>
                </a:ext>
              </a:extLst>
            </p:cNvPr>
            <p:cNvSpPr/>
            <p:nvPr/>
          </p:nvSpPr>
          <p:spPr>
            <a:xfrm>
              <a:off x="1905002" y="1600200"/>
              <a:ext cx="7315201" cy="4800600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F946126-F793-4B47-89A5-86096FA30A52}"/>
                </a:ext>
              </a:extLst>
            </p:cNvPr>
            <p:cNvGrpSpPr/>
            <p:nvPr/>
          </p:nvGrpSpPr>
          <p:grpSpPr>
            <a:xfrm>
              <a:off x="2651621" y="2986060"/>
              <a:ext cx="6391918" cy="3086895"/>
              <a:chOff x="-1484899" y="3297874"/>
              <a:chExt cx="6391918" cy="3086895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8ACF8654-9BC1-4428-A07A-E6C4A2C8D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484899" y="3340596"/>
                <a:ext cx="6391918" cy="304417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SG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2000">
                    <a:latin typeface="Calibri" pitchFamily="34" charset="0"/>
                  </a:rPr>
                  <a:t>					</a:t>
                </a:r>
              </a:p>
            </p:txBody>
          </p:sp>
          <p:sp>
            <p:nvSpPr>
              <p:cNvPr id="157" name="Snip Single Corner Rectangle 12">
                <a:extLst>
                  <a:ext uri="{FF2B5EF4-FFF2-40B4-BE49-F238E27FC236}">
                    <a16:creationId xmlns:a16="http://schemas.microsoft.com/office/drawing/2014/main" id="{C1702DB5-9858-4FCB-9932-1647BA15668A}"/>
                  </a:ext>
                </a:extLst>
              </p:cNvPr>
              <p:cNvSpPr/>
              <p:nvPr/>
            </p:nvSpPr>
            <p:spPr>
              <a:xfrm flipV="1">
                <a:off x="-1484898" y="3340119"/>
                <a:ext cx="673143" cy="403761"/>
              </a:xfrm>
              <a:prstGeom prst="snip1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EDF8051B-A0C6-4AAF-9A64-644B2C29B7AD}"/>
                  </a:ext>
                </a:extLst>
              </p:cNvPr>
              <p:cNvSpPr/>
              <p:nvPr/>
            </p:nvSpPr>
            <p:spPr bwMode="auto">
              <a:xfrm>
                <a:off x="-1440342" y="3297874"/>
                <a:ext cx="3016332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SG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schemeClr val="tx1"/>
                    </a:solidFill>
                    <a:cs typeface="Arial" charset="0"/>
                  </a:rPr>
                  <a:t>opt    [valid]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BB6277B0-B5F2-45CC-9DAB-4801B21DBE74}"/>
                </a:ext>
              </a:extLst>
            </p:cNvPr>
            <p:cNvGrpSpPr/>
            <p:nvPr/>
          </p:nvGrpSpPr>
          <p:grpSpPr>
            <a:xfrm>
              <a:off x="2688121" y="4327092"/>
              <a:ext cx="5148079" cy="1345750"/>
              <a:chOff x="-1952868" y="2533962"/>
              <a:chExt cx="5148079" cy="1345750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E8DC2B71-3D77-4AD9-B460-4C457F799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917356" y="2569474"/>
                <a:ext cx="5112567" cy="131023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 algn="ctr">
                <a:solidFill>
                  <a:srgbClr val="7030A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SG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2400">
                    <a:solidFill>
                      <a:srgbClr val="7030A0"/>
                    </a:solidFill>
                    <a:latin typeface="Calibri" pitchFamily="34" charset="0"/>
                  </a:rPr>
                  <a:t>					</a:t>
                </a:r>
              </a:p>
            </p:txBody>
          </p:sp>
          <p:sp>
            <p:nvSpPr>
              <p:cNvPr id="153" name="Snip Single Corner Rectangle 16">
                <a:extLst>
                  <a:ext uri="{FF2B5EF4-FFF2-40B4-BE49-F238E27FC236}">
                    <a16:creationId xmlns:a16="http://schemas.microsoft.com/office/drawing/2014/main" id="{26126E1A-BC31-4030-A533-1DD458246BAD}"/>
                  </a:ext>
                </a:extLst>
              </p:cNvPr>
              <p:cNvSpPr/>
              <p:nvPr/>
            </p:nvSpPr>
            <p:spPr>
              <a:xfrm flipV="1">
                <a:off x="-1917357" y="2564094"/>
                <a:ext cx="440686" cy="288842"/>
              </a:xfrm>
              <a:prstGeom prst="snip1Rect">
                <a:avLst/>
              </a:prstGeom>
              <a:solidFill>
                <a:srgbClr val="FFFF0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030A0"/>
                  </a:solidFill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E93067BB-D2FD-4858-971E-86E1E1378D74}"/>
                  </a:ext>
                </a:extLst>
              </p:cNvPr>
              <p:cNvSpPr/>
              <p:nvPr/>
            </p:nvSpPr>
            <p:spPr bwMode="auto">
              <a:xfrm>
                <a:off x="-1952868" y="2533962"/>
                <a:ext cx="555093" cy="2834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SG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srgbClr val="FF0000"/>
                    </a:solidFill>
                    <a:cs typeface="Arial" charset="0"/>
                  </a:rPr>
                  <a:t>par</a:t>
                </a:r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8D9ECD6-2567-4A80-B157-5DB0115B02F7}"/>
                  </a:ext>
                </a:extLst>
              </p:cNvPr>
              <p:cNvCxnSpPr/>
              <p:nvPr/>
            </p:nvCxnSpPr>
            <p:spPr>
              <a:xfrm>
                <a:off x="-1917357" y="3234718"/>
                <a:ext cx="5112568" cy="0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Line 13">
              <a:extLst>
                <a:ext uri="{FF2B5EF4-FFF2-40B4-BE49-F238E27FC236}">
                  <a16:creationId xmlns:a16="http://schemas.microsoft.com/office/drawing/2014/main" id="{6BE521E4-66D8-4627-B73E-17C43E82DD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3408" y="1781508"/>
              <a:ext cx="0" cy="44704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/>
              <a:tailEnd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sz="2000"/>
            </a:p>
          </p:txBody>
        </p:sp>
        <p:sp>
          <p:nvSpPr>
            <p:cNvPr id="115" name="Text Box 11">
              <a:extLst>
                <a:ext uri="{FF2B5EF4-FFF2-40B4-BE49-F238E27FC236}">
                  <a16:creationId xmlns:a16="http://schemas.microsoft.com/office/drawing/2014/main" id="{AB2F2E6A-F4B5-42FE-83D2-C1D404C798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482" y="1742117"/>
              <a:ext cx="1567434" cy="30777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>
              <a:noAutofit/>
            </a:bodyPr>
            <a:lstStyle/>
            <a:p>
              <a:pPr algn="ctr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:Box</a:t>
              </a:r>
            </a:p>
          </p:txBody>
        </p:sp>
        <p:sp>
          <p:nvSpPr>
            <p:cNvPr id="116" name="Line 15">
              <a:extLst>
                <a:ext uri="{FF2B5EF4-FFF2-40B4-BE49-F238E27FC236}">
                  <a16:creationId xmlns:a16="http://schemas.microsoft.com/office/drawing/2014/main" id="{E6BDBFC7-D48F-4673-9D25-C36F6240EC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0208" y="2268252"/>
              <a:ext cx="2590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A71E58C-448F-4E6E-8392-CC6D07BC99D7}"/>
                </a:ext>
              </a:extLst>
            </p:cNvPr>
            <p:cNvSpPr/>
            <p:nvPr/>
          </p:nvSpPr>
          <p:spPr>
            <a:xfrm>
              <a:off x="4624867" y="2268252"/>
              <a:ext cx="231797" cy="355168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18" name="Line 13">
              <a:extLst>
                <a:ext uri="{FF2B5EF4-FFF2-40B4-BE49-F238E27FC236}">
                  <a16:creationId xmlns:a16="http://schemas.microsoft.com/office/drawing/2014/main" id="{F8DC3A69-EC6D-4E4C-B979-7E6171E33C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14809" y="3643406"/>
              <a:ext cx="0" cy="217653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/>
              <a:tailEnd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sz="2000"/>
            </a:p>
          </p:txBody>
        </p:sp>
        <p:sp>
          <p:nvSpPr>
            <p:cNvPr id="119" name="Line 15">
              <a:extLst>
                <a:ext uri="{FF2B5EF4-FFF2-40B4-BE49-F238E27FC236}">
                  <a16:creationId xmlns:a16="http://schemas.microsoft.com/office/drawing/2014/main" id="{EDB1E0AB-00B0-497D-8341-BBB051FE00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8205" y="3379185"/>
              <a:ext cx="228230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685532B-184B-4804-89A5-6EDAED4DA110}"/>
                </a:ext>
              </a:extLst>
            </p:cNvPr>
            <p:cNvSpPr/>
            <p:nvPr/>
          </p:nvSpPr>
          <p:spPr>
            <a:xfrm>
              <a:off x="7496715" y="3462692"/>
              <a:ext cx="251361" cy="78298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21" name="Line 16">
              <a:extLst>
                <a:ext uri="{FF2B5EF4-FFF2-40B4-BE49-F238E27FC236}">
                  <a16:creationId xmlns:a16="http://schemas.microsoft.com/office/drawing/2014/main" id="{77346A9B-2379-412C-89CD-5C6EE0F794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78202" y="4245672"/>
              <a:ext cx="2590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ash"/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22" name="Text Box 11">
              <a:extLst>
                <a:ext uri="{FF2B5EF4-FFF2-40B4-BE49-F238E27FC236}">
                  <a16:creationId xmlns:a16="http://schemas.microsoft.com/office/drawing/2014/main" id="{717B91DF-AB67-488C-9550-5DB13EDB6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0509" y="3159032"/>
              <a:ext cx="973253" cy="30777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>
              <a:noAutofit/>
            </a:bodyPr>
            <a:lstStyle/>
            <a:p>
              <a:pPr algn="ctr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:Bottle</a:t>
              </a:r>
            </a:p>
          </p:txBody>
        </p:sp>
        <p:sp>
          <p:nvSpPr>
            <p:cNvPr id="123" name="Text Box 25">
              <a:extLst>
                <a:ext uri="{FF2B5EF4-FFF2-40B4-BE49-F238E27FC236}">
                  <a16:creationId xmlns:a16="http://schemas.microsoft.com/office/drawing/2014/main" id="{DC3D27F8-8EB0-451E-A17A-25A9B14181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2565" y="1913807"/>
              <a:ext cx="1816918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/>
                <a:t>foo()</a:t>
              </a:r>
            </a:p>
          </p:txBody>
        </p:sp>
        <p:grpSp>
          <p:nvGrpSpPr>
            <p:cNvPr id="124" name="Group 65">
              <a:extLst>
                <a:ext uri="{FF2B5EF4-FFF2-40B4-BE49-F238E27FC236}">
                  <a16:creationId xmlns:a16="http://schemas.microsoft.com/office/drawing/2014/main" id="{D791C264-7784-40D9-8265-E9B7F4163D5D}"/>
                </a:ext>
              </a:extLst>
            </p:cNvPr>
            <p:cNvGrpSpPr/>
            <p:nvPr/>
          </p:nvGrpSpPr>
          <p:grpSpPr>
            <a:xfrm>
              <a:off x="4845418" y="2302908"/>
              <a:ext cx="276298" cy="210590"/>
              <a:chOff x="2660072" y="4394662"/>
              <a:chExt cx="276298" cy="210590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81B9E69-166B-47E8-9420-74B77973168A}"/>
                  </a:ext>
                </a:extLst>
              </p:cNvPr>
              <p:cNvCxnSpPr/>
              <p:nvPr/>
            </p:nvCxnSpPr>
            <p:spPr>
              <a:xfrm>
                <a:off x="2660072" y="4394662"/>
                <a:ext cx="2762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BCF1AC9D-E67E-4F6B-9953-328934D3E28D}"/>
                  </a:ext>
                </a:extLst>
              </p:cNvPr>
              <p:cNvCxnSpPr/>
              <p:nvPr/>
            </p:nvCxnSpPr>
            <p:spPr>
              <a:xfrm rot="5400000">
                <a:off x="2871058" y="4455225"/>
                <a:ext cx="110045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A93577F-F97A-49FF-9854-5169DAE15CFD}"/>
                  </a:ext>
                </a:extLst>
              </p:cNvPr>
              <p:cNvCxnSpPr/>
              <p:nvPr/>
            </p:nvCxnSpPr>
            <p:spPr>
              <a:xfrm flipV="1">
                <a:off x="2753491" y="4498373"/>
                <a:ext cx="178130" cy="106879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65">
              <a:extLst>
                <a:ext uri="{FF2B5EF4-FFF2-40B4-BE49-F238E27FC236}">
                  <a16:creationId xmlns:a16="http://schemas.microsoft.com/office/drawing/2014/main" id="{45F4918D-F53E-488E-A51A-D107BE9A1846}"/>
                </a:ext>
              </a:extLst>
            </p:cNvPr>
            <p:cNvGrpSpPr/>
            <p:nvPr/>
          </p:nvGrpSpPr>
          <p:grpSpPr>
            <a:xfrm>
              <a:off x="4751604" y="2720400"/>
              <a:ext cx="276298" cy="210590"/>
              <a:chOff x="2660072" y="4394662"/>
              <a:chExt cx="276298" cy="210590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BA4694BB-5AA0-41D3-A832-D44C2FEF66BD}"/>
                  </a:ext>
                </a:extLst>
              </p:cNvPr>
              <p:cNvCxnSpPr/>
              <p:nvPr/>
            </p:nvCxnSpPr>
            <p:spPr>
              <a:xfrm>
                <a:off x="2660072" y="4394662"/>
                <a:ext cx="2762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1447C37F-279C-4D70-81E1-5115F2600C7E}"/>
                  </a:ext>
                </a:extLst>
              </p:cNvPr>
              <p:cNvCxnSpPr/>
              <p:nvPr/>
            </p:nvCxnSpPr>
            <p:spPr>
              <a:xfrm rot="5400000">
                <a:off x="2871058" y="4455225"/>
                <a:ext cx="110045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B0A0A873-B257-4402-8C33-D971530CE1E7}"/>
                  </a:ext>
                </a:extLst>
              </p:cNvPr>
              <p:cNvCxnSpPr/>
              <p:nvPr/>
            </p:nvCxnSpPr>
            <p:spPr>
              <a:xfrm flipV="1">
                <a:off x="2753491" y="4498373"/>
                <a:ext cx="178130" cy="106879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2558530-EA7B-468A-B3CA-3F001A2AD084}"/>
                </a:ext>
              </a:extLst>
            </p:cNvPr>
            <p:cNvSpPr/>
            <p:nvPr/>
          </p:nvSpPr>
          <p:spPr>
            <a:xfrm>
              <a:off x="4697491" y="2516117"/>
              <a:ext cx="259630" cy="214377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 Box 25">
              <a:extLst>
                <a:ext uri="{FF2B5EF4-FFF2-40B4-BE49-F238E27FC236}">
                  <a16:creationId xmlns:a16="http://schemas.microsoft.com/office/drawing/2014/main" id="{BA1A54A8-892F-44B2-B896-E372EF3FBC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1429" y="2085350"/>
              <a:ext cx="328604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A</a:t>
              </a:r>
              <a:endParaRPr lang="en-US" sz="2000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FB69678-D01F-402E-8B0B-E741C8B994AC}"/>
                </a:ext>
              </a:extLst>
            </p:cNvPr>
            <p:cNvSpPr/>
            <p:nvPr/>
          </p:nvSpPr>
          <p:spPr>
            <a:xfrm>
              <a:off x="4726846" y="3936264"/>
              <a:ext cx="259630" cy="17108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Line 15">
              <a:extLst>
                <a:ext uri="{FF2B5EF4-FFF2-40B4-BE49-F238E27FC236}">
                  <a16:creationId xmlns:a16="http://schemas.microsoft.com/office/drawing/2014/main" id="{8752FE65-1D60-4C63-9B69-E919D56985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99472" y="3944608"/>
              <a:ext cx="24952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30" name="Text Box 25">
              <a:extLst>
                <a:ext uri="{FF2B5EF4-FFF2-40B4-BE49-F238E27FC236}">
                  <a16:creationId xmlns:a16="http://schemas.microsoft.com/office/drawing/2014/main" id="{3BDD60C4-BD93-4691-960E-5C20AA4AB2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7028" y="3592481"/>
              <a:ext cx="327334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C00000"/>
                  </a:solidFill>
                </a:rPr>
                <a:t>B</a:t>
              </a:r>
              <a:endParaRPr lang="en-US" sz="2000" dirty="0"/>
            </a:p>
          </p:txBody>
        </p:sp>
        <p:sp>
          <p:nvSpPr>
            <p:cNvPr id="131" name="Line 15">
              <a:extLst>
                <a:ext uri="{FF2B5EF4-FFF2-40B4-BE49-F238E27FC236}">
                  <a16:creationId xmlns:a16="http://schemas.microsoft.com/office/drawing/2014/main" id="{1CA1ACEC-141C-4871-B88D-08A96B275E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0077" y="4768634"/>
              <a:ext cx="2590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32" name="Text Box 25">
              <a:extLst>
                <a:ext uri="{FF2B5EF4-FFF2-40B4-BE49-F238E27FC236}">
                  <a16:creationId xmlns:a16="http://schemas.microsoft.com/office/drawing/2014/main" id="{AC88F912-BB7C-4ECD-A919-C248D7339E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2058" y="4428718"/>
              <a:ext cx="475804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E</a:t>
              </a:r>
              <a:endParaRPr lang="en-US" sz="2000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4F423F8-F7D8-42DF-9D77-0204FC207340}"/>
                </a:ext>
              </a:extLst>
            </p:cNvPr>
            <p:cNvSpPr/>
            <p:nvPr/>
          </p:nvSpPr>
          <p:spPr>
            <a:xfrm>
              <a:off x="7494735" y="4764204"/>
              <a:ext cx="251361" cy="1647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34" name="Line 15">
              <a:extLst>
                <a:ext uri="{FF2B5EF4-FFF2-40B4-BE49-F238E27FC236}">
                  <a16:creationId xmlns:a16="http://schemas.microsoft.com/office/drawing/2014/main" id="{38EBE8C6-DFAF-464E-9D24-4B5B14C870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0077" y="5383672"/>
              <a:ext cx="2590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35" name="Text Box 25">
              <a:extLst>
                <a:ext uri="{FF2B5EF4-FFF2-40B4-BE49-F238E27FC236}">
                  <a16:creationId xmlns:a16="http://schemas.microsoft.com/office/drawing/2014/main" id="{86553AA2-823B-46D0-AB45-50EEB2786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8077" y="5057745"/>
              <a:ext cx="345138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</a:t>
              </a:r>
              <a:endParaRPr lang="en-US" sz="2000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E0C79E9-6B51-42CC-B1B6-01B73408E977}"/>
                </a:ext>
              </a:extLst>
            </p:cNvPr>
            <p:cNvSpPr/>
            <p:nvPr/>
          </p:nvSpPr>
          <p:spPr>
            <a:xfrm>
              <a:off x="7494735" y="5379242"/>
              <a:ext cx="251361" cy="1647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ED22E84-8526-474F-B281-90C789F4766D}"/>
                </a:ext>
              </a:extLst>
            </p:cNvPr>
            <p:cNvCxnSpPr/>
            <p:nvPr/>
          </p:nvCxnSpPr>
          <p:spPr>
            <a:xfrm rot="16200000" flipV="1">
              <a:off x="7492014" y="5732881"/>
              <a:ext cx="284430" cy="2676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5A5F229-33F8-4AE1-91EE-2C3DAE9BD4C3}"/>
                </a:ext>
              </a:extLst>
            </p:cNvPr>
            <p:cNvCxnSpPr/>
            <p:nvPr/>
          </p:nvCxnSpPr>
          <p:spPr>
            <a:xfrm rot="5400000">
              <a:off x="7485427" y="5737375"/>
              <a:ext cx="288175" cy="2660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oup 65">
              <a:extLst>
                <a:ext uri="{FF2B5EF4-FFF2-40B4-BE49-F238E27FC236}">
                  <a16:creationId xmlns:a16="http://schemas.microsoft.com/office/drawing/2014/main" id="{72AF78C8-90CE-41B3-B020-8C4042393B85}"/>
                </a:ext>
              </a:extLst>
            </p:cNvPr>
            <p:cNvGrpSpPr/>
            <p:nvPr/>
          </p:nvGrpSpPr>
          <p:grpSpPr>
            <a:xfrm>
              <a:off x="7757503" y="3533996"/>
              <a:ext cx="276298" cy="210590"/>
              <a:chOff x="2660072" y="4394662"/>
              <a:chExt cx="276298" cy="210590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7AFAA4A-5693-4CCC-A6E1-02655FB9A90D}"/>
                  </a:ext>
                </a:extLst>
              </p:cNvPr>
              <p:cNvCxnSpPr/>
              <p:nvPr/>
            </p:nvCxnSpPr>
            <p:spPr>
              <a:xfrm>
                <a:off x="2660072" y="4394662"/>
                <a:ext cx="2762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E099CC93-057C-484D-999D-5C19C49C59EC}"/>
                  </a:ext>
                </a:extLst>
              </p:cNvPr>
              <p:cNvCxnSpPr/>
              <p:nvPr/>
            </p:nvCxnSpPr>
            <p:spPr>
              <a:xfrm rot="5400000">
                <a:off x="2871058" y="4455225"/>
                <a:ext cx="110045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0F35DCCD-7B80-4C0A-B472-6207FC35BC3F}"/>
                  </a:ext>
                </a:extLst>
              </p:cNvPr>
              <p:cNvCxnSpPr/>
              <p:nvPr/>
            </p:nvCxnSpPr>
            <p:spPr>
              <a:xfrm flipV="1">
                <a:off x="2753491" y="4498373"/>
                <a:ext cx="178130" cy="106879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F191418-2974-4594-B250-0F7D7F64416E}"/>
                </a:ext>
              </a:extLst>
            </p:cNvPr>
            <p:cNvSpPr/>
            <p:nvPr/>
          </p:nvSpPr>
          <p:spPr>
            <a:xfrm>
              <a:off x="7609576" y="3747203"/>
              <a:ext cx="259630" cy="13689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 Box 25">
              <a:extLst>
                <a:ext uri="{FF2B5EF4-FFF2-40B4-BE49-F238E27FC236}">
                  <a16:creationId xmlns:a16="http://schemas.microsoft.com/office/drawing/2014/main" id="{3CADE1E8-5DE0-4B7F-8AEA-CD31494084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89280" y="3474439"/>
              <a:ext cx="371483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C</a:t>
              </a:r>
              <a:endParaRPr lang="en-US" sz="2000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9149973-6944-4BF5-A548-48EDF5488B23}"/>
                </a:ext>
              </a:extLst>
            </p:cNvPr>
            <p:cNvSpPr/>
            <p:nvPr/>
          </p:nvSpPr>
          <p:spPr>
            <a:xfrm>
              <a:off x="6041657" y="3935446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80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3" name="cashreg.wav"/>
          </p:stSnd>
        </p:sndAc>
      </p:transition>
    </mc:Choice>
    <mc:Fallback xmlns="">
      <p:transition spd="med">
        <p:fade/>
        <p:sndAc>
          <p:stSnd>
            <p:snd r:embed="rId4" name="cashreg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7"/>
          <p:cNvSpPr txBox="1"/>
          <p:nvPr/>
        </p:nvSpPr>
        <p:spPr>
          <a:xfrm>
            <a:off x="2788283" y="814400"/>
            <a:ext cx="874444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300" dirty="0">
                <a:solidFill>
                  <a:schemeClr val="bg1"/>
                </a:solidFill>
                <a:latin typeface="Calibri"/>
              </a:rPr>
              <a:t>Is this sequence possible?  </a:t>
            </a:r>
            <a:r>
              <a:rPr lang="en-US" sz="2300" dirty="0">
                <a:solidFill>
                  <a:srgbClr val="FFFF00"/>
                </a:solidFill>
                <a:latin typeface="Calibri"/>
              </a:rPr>
              <a:t>ACBDEF</a:t>
            </a:r>
            <a:endParaRPr lang="en-US" sz="23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TextBox 1">
            <a:extLst>
              <a:ext uri="{FF2B5EF4-FFF2-40B4-BE49-F238E27FC236}">
                <a16:creationId xmlns:a16="http://schemas.microsoft.com/office/drawing/2014/main" id="{297DDB6F-16B1-46DF-AE5B-792C94431DCD}"/>
              </a:ext>
            </a:extLst>
          </p:cNvPr>
          <p:cNvSpPr txBox="1"/>
          <p:nvPr/>
        </p:nvSpPr>
        <p:spPr>
          <a:xfrm>
            <a:off x="8777292" y="585197"/>
            <a:ext cx="1196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3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Yes</a:t>
            </a:r>
          </a:p>
          <a:p>
            <a:pPr marL="285750" indent="-285750">
              <a:buSzPct val="13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No</a:t>
            </a: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60" name="TextBox 4">
            <a:extLst>
              <a:ext uri="{FF2B5EF4-FFF2-40B4-BE49-F238E27FC236}">
                <a16:creationId xmlns:a16="http://schemas.microsoft.com/office/drawing/2014/main" id="{C3E48F8B-8D65-4F21-AC66-069D1E0B6EED}"/>
              </a:ext>
            </a:extLst>
          </p:cNvPr>
          <p:cNvSpPr txBox="1"/>
          <p:nvPr/>
        </p:nvSpPr>
        <p:spPr>
          <a:xfrm>
            <a:off x="573244" y="61943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SG" sz="2400" dirty="0">
              <a:solidFill>
                <a:srgbClr val="FF0000"/>
              </a:solidFill>
            </a:endParaRPr>
          </a:p>
        </p:txBody>
      </p:sp>
      <p:grpSp>
        <p:nvGrpSpPr>
          <p:cNvPr id="110" name="Group 4">
            <a:extLst>
              <a:ext uri="{FF2B5EF4-FFF2-40B4-BE49-F238E27FC236}">
                <a16:creationId xmlns:a16="http://schemas.microsoft.com/office/drawing/2014/main" id="{742E43EE-0149-49E1-A092-8EC1CE12AD87}"/>
              </a:ext>
            </a:extLst>
          </p:cNvPr>
          <p:cNvGrpSpPr/>
          <p:nvPr/>
        </p:nvGrpSpPr>
        <p:grpSpPr>
          <a:xfrm>
            <a:off x="1905002" y="1600200"/>
            <a:ext cx="7315201" cy="4800600"/>
            <a:chOff x="1905002" y="1600200"/>
            <a:chExt cx="7315201" cy="4800600"/>
          </a:xfrm>
        </p:grpSpPr>
        <p:sp>
          <p:nvSpPr>
            <p:cNvPr id="111" name="Flowchart: Process 110">
              <a:extLst>
                <a:ext uri="{FF2B5EF4-FFF2-40B4-BE49-F238E27FC236}">
                  <a16:creationId xmlns:a16="http://schemas.microsoft.com/office/drawing/2014/main" id="{51F471AF-6E3D-4980-A904-656C651F10E3}"/>
                </a:ext>
              </a:extLst>
            </p:cNvPr>
            <p:cNvSpPr/>
            <p:nvPr/>
          </p:nvSpPr>
          <p:spPr>
            <a:xfrm>
              <a:off x="1905002" y="1600200"/>
              <a:ext cx="7315201" cy="4800600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0C7BFA9-1872-4F6E-A374-CAEED8357E82}"/>
                </a:ext>
              </a:extLst>
            </p:cNvPr>
            <p:cNvGrpSpPr/>
            <p:nvPr/>
          </p:nvGrpSpPr>
          <p:grpSpPr>
            <a:xfrm>
              <a:off x="2651621" y="2986060"/>
              <a:ext cx="6391918" cy="3086895"/>
              <a:chOff x="-1484899" y="3297874"/>
              <a:chExt cx="6391918" cy="3086895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6339DE71-A2D1-487A-A59D-B6A632368D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484899" y="3340596"/>
                <a:ext cx="6391918" cy="304417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SG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2000">
                    <a:latin typeface="Calibri" pitchFamily="34" charset="0"/>
                  </a:rPr>
                  <a:t>					</a:t>
                </a:r>
              </a:p>
            </p:txBody>
          </p:sp>
          <p:sp>
            <p:nvSpPr>
              <p:cNvPr id="157" name="Snip Single Corner Rectangle 12">
                <a:extLst>
                  <a:ext uri="{FF2B5EF4-FFF2-40B4-BE49-F238E27FC236}">
                    <a16:creationId xmlns:a16="http://schemas.microsoft.com/office/drawing/2014/main" id="{C84CC264-BDF2-4E28-9CC1-E7D6A5D3BB78}"/>
                  </a:ext>
                </a:extLst>
              </p:cNvPr>
              <p:cNvSpPr/>
              <p:nvPr/>
            </p:nvSpPr>
            <p:spPr>
              <a:xfrm flipV="1">
                <a:off x="-1484898" y="3340119"/>
                <a:ext cx="673143" cy="403761"/>
              </a:xfrm>
              <a:prstGeom prst="snip1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2FC9D74-3A11-4517-B933-2F0C20952840}"/>
                  </a:ext>
                </a:extLst>
              </p:cNvPr>
              <p:cNvSpPr/>
              <p:nvPr/>
            </p:nvSpPr>
            <p:spPr bwMode="auto">
              <a:xfrm>
                <a:off x="-1440342" y="3297874"/>
                <a:ext cx="3016332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SG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schemeClr val="tx1"/>
                    </a:solidFill>
                    <a:cs typeface="Arial" charset="0"/>
                  </a:rPr>
                  <a:t>opt    [valid]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051E427-0DED-41C7-BDFB-47493A17AAB0}"/>
                </a:ext>
              </a:extLst>
            </p:cNvPr>
            <p:cNvGrpSpPr/>
            <p:nvPr/>
          </p:nvGrpSpPr>
          <p:grpSpPr>
            <a:xfrm>
              <a:off x="2688121" y="4327092"/>
              <a:ext cx="5148079" cy="1345750"/>
              <a:chOff x="-1952868" y="2533962"/>
              <a:chExt cx="5148079" cy="1345750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7E369ECD-EC38-4605-8765-E04481ECF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917356" y="2569474"/>
                <a:ext cx="5112567" cy="131023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 algn="ctr">
                <a:solidFill>
                  <a:srgbClr val="7030A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SG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2400">
                    <a:solidFill>
                      <a:srgbClr val="7030A0"/>
                    </a:solidFill>
                    <a:latin typeface="Calibri" pitchFamily="34" charset="0"/>
                  </a:rPr>
                  <a:t>					</a:t>
                </a:r>
              </a:p>
            </p:txBody>
          </p:sp>
          <p:sp>
            <p:nvSpPr>
              <p:cNvPr id="153" name="Snip Single Corner Rectangle 16">
                <a:extLst>
                  <a:ext uri="{FF2B5EF4-FFF2-40B4-BE49-F238E27FC236}">
                    <a16:creationId xmlns:a16="http://schemas.microsoft.com/office/drawing/2014/main" id="{C35DE44B-2B98-4A78-8200-C06519A4AA85}"/>
                  </a:ext>
                </a:extLst>
              </p:cNvPr>
              <p:cNvSpPr/>
              <p:nvPr/>
            </p:nvSpPr>
            <p:spPr>
              <a:xfrm flipV="1">
                <a:off x="-1917357" y="2564094"/>
                <a:ext cx="440686" cy="288842"/>
              </a:xfrm>
              <a:prstGeom prst="snip1Rect">
                <a:avLst/>
              </a:prstGeom>
              <a:solidFill>
                <a:srgbClr val="FFFF0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030A0"/>
                  </a:solidFill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150A1AEE-5755-48E2-9AEC-511023439775}"/>
                  </a:ext>
                </a:extLst>
              </p:cNvPr>
              <p:cNvSpPr/>
              <p:nvPr/>
            </p:nvSpPr>
            <p:spPr bwMode="auto">
              <a:xfrm>
                <a:off x="-1952868" y="2533962"/>
                <a:ext cx="555093" cy="2834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SG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srgbClr val="FF0000"/>
                    </a:solidFill>
                    <a:cs typeface="Arial" charset="0"/>
                  </a:rPr>
                  <a:t>par</a:t>
                </a:r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5014C219-125B-4376-951E-A9DC7285ACAD}"/>
                  </a:ext>
                </a:extLst>
              </p:cNvPr>
              <p:cNvCxnSpPr/>
              <p:nvPr/>
            </p:nvCxnSpPr>
            <p:spPr>
              <a:xfrm>
                <a:off x="-1917357" y="3234718"/>
                <a:ext cx="5112568" cy="0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Line 13">
              <a:extLst>
                <a:ext uri="{FF2B5EF4-FFF2-40B4-BE49-F238E27FC236}">
                  <a16:creationId xmlns:a16="http://schemas.microsoft.com/office/drawing/2014/main" id="{924C7BAF-3C01-4C64-83D9-037C0A107A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3408" y="1781508"/>
              <a:ext cx="0" cy="44704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/>
              <a:tailEnd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sz="2000"/>
            </a:p>
          </p:txBody>
        </p:sp>
        <p:sp>
          <p:nvSpPr>
            <p:cNvPr id="115" name="Text Box 11">
              <a:extLst>
                <a:ext uri="{FF2B5EF4-FFF2-40B4-BE49-F238E27FC236}">
                  <a16:creationId xmlns:a16="http://schemas.microsoft.com/office/drawing/2014/main" id="{37B1DBAD-7B4D-42A6-A72B-A61A7326B1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482" y="1742117"/>
              <a:ext cx="1567434" cy="30777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>
              <a:noAutofit/>
            </a:bodyPr>
            <a:lstStyle/>
            <a:p>
              <a:pPr algn="ctr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:Box</a:t>
              </a:r>
            </a:p>
          </p:txBody>
        </p:sp>
        <p:sp>
          <p:nvSpPr>
            <p:cNvPr id="116" name="Line 15">
              <a:extLst>
                <a:ext uri="{FF2B5EF4-FFF2-40B4-BE49-F238E27FC236}">
                  <a16:creationId xmlns:a16="http://schemas.microsoft.com/office/drawing/2014/main" id="{22FCA181-4DCD-4873-B997-D9B7A8698B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0208" y="2268252"/>
              <a:ext cx="2590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074F7A15-C208-4580-917C-9D80DE3DC864}"/>
                </a:ext>
              </a:extLst>
            </p:cNvPr>
            <p:cNvSpPr/>
            <p:nvPr/>
          </p:nvSpPr>
          <p:spPr>
            <a:xfrm>
              <a:off x="4624867" y="2268252"/>
              <a:ext cx="231797" cy="355168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18" name="Line 13">
              <a:extLst>
                <a:ext uri="{FF2B5EF4-FFF2-40B4-BE49-F238E27FC236}">
                  <a16:creationId xmlns:a16="http://schemas.microsoft.com/office/drawing/2014/main" id="{5FC2D165-2626-42A4-9F5C-954A1CAD3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14809" y="3643406"/>
              <a:ext cx="0" cy="217653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/>
              <a:tailEnd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sz="2000"/>
            </a:p>
          </p:txBody>
        </p:sp>
        <p:sp>
          <p:nvSpPr>
            <p:cNvPr id="119" name="Line 15">
              <a:extLst>
                <a:ext uri="{FF2B5EF4-FFF2-40B4-BE49-F238E27FC236}">
                  <a16:creationId xmlns:a16="http://schemas.microsoft.com/office/drawing/2014/main" id="{59F25429-A662-44CD-9442-425BA354DC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8205" y="3379185"/>
              <a:ext cx="228230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485C3BF-C65A-4487-8A39-3EEB8A7504C4}"/>
                </a:ext>
              </a:extLst>
            </p:cNvPr>
            <p:cNvSpPr/>
            <p:nvPr/>
          </p:nvSpPr>
          <p:spPr>
            <a:xfrm>
              <a:off x="7496715" y="3462692"/>
              <a:ext cx="251361" cy="78298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21" name="Line 16">
              <a:extLst>
                <a:ext uri="{FF2B5EF4-FFF2-40B4-BE49-F238E27FC236}">
                  <a16:creationId xmlns:a16="http://schemas.microsoft.com/office/drawing/2014/main" id="{F8C42B4C-0086-4005-B5A1-3178BB94D5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78202" y="4245672"/>
              <a:ext cx="2590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ash"/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22" name="Text Box 11">
              <a:extLst>
                <a:ext uri="{FF2B5EF4-FFF2-40B4-BE49-F238E27FC236}">
                  <a16:creationId xmlns:a16="http://schemas.microsoft.com/office/drawing/2014/main" id="{49D3FDDA-45A0-4AD7-B803-ABFECCCB7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0509" y="3159032"/>
              <a:ext cx="973253" cy="30777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>
              <a:noAutofit/>
            </a:bodyPr>
            <a:lstStyle/>
            <a:p>
              <a:pPr algn="ctr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:Bottle</a:t>
              </a:r>
            </a:p>
          </p:txBody>
        </p:sp>
        <p:sp>
          <p:nvSpPr>
            <p:cNvPr id="123" name="Text Box 25">
              <a:extLst>
                <a:ext uri="{FF2B5EF4-FFF2-40B4-BE49-F238E27FC236}">
                  <a16:creationId xmlns:a16="http://schemas.microsoft.com/office/drawing/2014/main" id="{10EA2B9E-8E60-4A17-9C75-F89A793E8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2565" y="1913807"/>
              <a:ext cx="1816918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/>
                <a:t>foo()</a:t>
              </a:r>
            </a:p>
          </p:txBody>
        </p:sp>
        <p:grpSp>
          <p:nvGrpSpPr>
            <p:cNvPr id="124" name="Group 65">
              <a:extLst>
                <a:ext uri="{FF2B5EF4-FFF2-40B4-BE49-F238E27FC236}">
                  <a16:creationId xmlns:a16="http://schemas.microsoft.com/office/drawing/2014/main" id="{8B77F303-601E-435F-A94B-7C0017B0F3C0}"/>
                </a:ext>
              </a:extLst>
            </p:cNvPr>
            <p:cNvGrpSpPr/>
            <p:nvPr/>
          </p:nvGrpSpPr>
          <p:grpSpPr>
            <a:xfrm>
              <a:off x="4845418" y="2302908"/>
              <a:ext cx="276298" cy="210590"/>
              <a:chOff x="2660072" y="4394662"/>
              <a:chExt cx="276298" cy="210590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C7813F69-F7BD-4E93-B50D-6985EC581FA6}"/>
                  </a:ext>
                </a:extLst>
              </p:cNvPr>
              <p:cNvCxnSpPr/>
              <p:nvPr/>
            </p:nvCxnSpPr>
            <p:spPr>
              <a:xfrm>
                <a:off x="2660072" y="4394662"/>
                <a:ext cx="2762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D732D133-30A6-41DB-A003-BC73E95AA1BE}"/>
                  </a:ext>
                </a:extLst>
              </p:cNvPr>
              <p:cNvCxnSpPr/>
              <p:nvPr/>
            </p:nvCxnSpPr>
            <p:spPr>
              <a:xfrm rot="5400000">
                <a:off x="2871058" y="4455225"/>
                <a:ext cx="110045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DA8A09C5-37D8-40EA-B2A4-C2E957193C90}"/>
                  </a:ext>
                </a:extLst>
              </p:cNvPr>
              <p:cNvCxnSpPr/>
              <p:nvPr/>
            </p:nvCxnSpPr>
            <p:spPr>
              <a:xfrm flipV="1">
                <a:off x="2753491" y="4498373"/>
                <a:ext cx="178130" cy="106879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65">
              <a:extLst>
                <a:ext uri="{FF2B5EF4-FFF2-40B4-BE49-F238E27FC236}">
                  <a16:creationId xmlns:a16="http://schemas.microsoft.com/office/drawing/2014/main" id="{DD78368D-4122-4129-81F2-C3D00A88FEA2}"/>
                </a:ext>
              </a:extLst>
            </p:cNvPr>
            <p:cNvGrpSpPr/>
            <p:nvPr/>
          </p:nvGrpSpPr>
          <p:grpSpPr>
            <a:xfrm>
              <a:off x="4751604" y="2720400"/>
              <a:ext cx="276298" cy="210590"/>
              <a:chOff x="2660072" y="4394662"/>
              <a:chExt cx="276298" cy="210590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A7EC08DC-F2F2-4EAF-BFAF-F9620BC2FDC5}"/>
                  </a:ext>
                </a:extLst>
              </p:cNvPr>
              <p:cNvCxnSpPr/>
              <p:nvPr/>
            </p:nvCxnSpPr>
            <p:spPr>
              <a:xfrm>
                <a:off x="2660072" y="4394662"/>
                <a:ext cx="2762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6E0F967E-CE2B-48BA-B4CB-A27C9048483E}"/>
                  </a:ext>
                </a:extLst>
              </p:cNvPr>
              <p:cNvCxnSpPr/>
              <p:nvPr/>
            </p:nvCxnSpPr>
            <p:spPr>
              <a:xfrm rot="5400000">
                <a:off x="2871058" y="4455225"/>
                <a:ext cx="110045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F27A69A-42D4-4CCE-9BB0-0BBC1414687B}"/>
                  </a:ext>
                </a:extLst>
              </p:cNvPr>
              <p:cNvCxnSpPr/>
              <p:nvPr/>
            </p:nvCxnSpPr>
            <p:spPr>
              <a:xfrm flipV="1">
                <a:off x="2753491" y="4498373"/>
                <a:ext cx="178130" cy="106879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A56F704-B9E8-4E81-9533-D6D7CDC15146}"/>
                </a:ext>
              </a:extLst>
            </p:cNvPr>
            <p:cNvSpPr/>
            <p:nvPr/>
          </p:nvSpPr>
          <p:spPr>
            <a:xfrm>
              <a:off x="4697491" y="2516117"/>
              <a:ext cx="259630" cy="214377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 Box 25">
              <a:extLst>
                <a:ext uri="{FF2B5EF4-FFF2-40B4-BE49-F238E27FC236}">
                  <a16:creationId xmlns:a16="http://schemas.microsoft.com/office/drawing/2014/main" id="{738DDB4A-1CDB-4E36-97F2-275BD1EED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1429" y="2085350"/>
              <a:ext cx="328604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A</a:t>
              </a:r>
              <a:endParaRPr lang="en-US" sz="2000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0168ED9-424B-4959-9460-073FEFEC0330}"/>
                </a:ext>
              </a:extLst>
            </p:cNvPr>
            <p:cNvSpPr/>
            <p:nvPr/>
          </p:nvSpPr>
          <p:spPr>
            <a:xfrm>
              <a:off x="4726846" y="3936264"/>
              <a:ext cx="259630" cy="17108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Line 15">
              <a:extLst>
                <a:ext uri="{FF2B5EF4-FFF2-40B4-BE49-F238E27FC236}">
                  <a16:creationId xmlns:a16="http://schemas.microsoft.com/office/drawing/2014/main" id="{5D77A340-1C8D-44D2-A6A9-6342EF3900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99472" y="3944608"/>
              <a:ext cx="24952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30" name="Text Box 25">
              <a:extLst>
                <a:ext uri="{FF2B5EF4-FFF2-40B4-BE49-F238E27FC236}">
                  <a16:creationId xmlns:a16="http://schemas.microsoft.com/office/drawing/2014/main" id="{D63419C0-776F-4F1A-A025-112A6B2FFE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7028" y="3592481"/>
              <a:ext cx="327334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C00000"/>
                  </a:solidFill>
                </a:rPr>
                <a:t>B</a:t>
              </a:r>
              <a:endParaRPr lang="en-US" sz="2000" dirty="0"/>
            </a:p>
          </p:txBody>
        </p:sp>
        <p:sp>
          <p:nvSpPr>
            <p:cNvPr id="131" name="Line 15">
              <a:extLst>
                <a:ext uri="{FF2B5EF4-FFF2-40B4-BE49-F238E27FC236}">
                  <a16:creationId xmlns:a16="http://schemas.microsoft.com/office/drawing/2014/main" id="{B521F544-74EC-4B34-9001-3B5D3D792F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0077" y="4768634"/>
              <a:ext cx="2590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32" name="Text Box 25">
              <a:extLst>
                <a:ext uri="{FF2B5EF4-FFF2-40B4-BE49-F238E27FC236}">
                  <a16:creationId xmlns:a16="http://schemas.microsoft.com/office/drawing/2014/main" id="{9C3B2A35-15ED-4AF7-95E0-9589370271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2058" y="4428718"/>
              <a:ext cx="475804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E</a:t>
              </a:r>
              <a:endParaRPr lang="en-US" sz="2000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E4EBDA7-A863-44F6-96AA-84B7288C9F0F}"/>
                </a:ext>
              </a:extLst>
            </p:cNvPr>
            <p:cNvSpPr/>
            <p:nvPr/>
          </p:nvSpPr>
          <p:spPr>
            <a:xfrm>
              <a:off x="7494735" y="4764204"/>
              <a:ext cx="251361" cy="1647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34" name="Line 15">
              <a:extLst>
                <a:ext uri="{FF2B5EF4-FFF2-40B4-BE49-F238E27FC236}">
                  <a16:creationId xmlns:a16="http://schemas.microsoft.com/office/drawing/2014/main" id="{72604BE2-C75B-44A5-B6DE-23A60113F8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0077" y="5383672"/>
              <a:ext cx="2590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35" name="Text Box 25">
              <a:extLst>
                <a:ext uri="{FF2B5EF4-FFF2-40B4-BE49-F238E27FC236}">
                  <a16:creationId xmlns:a16="http://schemas.microsoft.com/office/drawing/2014/main" id="{9944AFEF-10C8-4467-A0F3-915BE22F61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8077" y="5057745"/>
              <a:ext cx="345138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</a:t>
              </a:r>
              <a:endParaRPr lang="en-US" sz="2000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EEA5668-A375-4C35-85E7-45DDCF6594A0}"/>
                </a:ext>
              </a:extLst>
            </p:cNvPr>
            <p:cNvSpPr/>
            <p:nvPr/>
          </p:nvSpPr>
          <p:spPr>
            <a:xfrm>
              <a:off x="7494735" y="5379242"/>
              <a:ext cx="251361" cy="1647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0751231-DDD5-4A32-AC8A-296FE6AF0FB0}"/>
                </a:ext>
              </a:extLst>
            </p:cNvPr>
            <p:cNvCxnSpPr/>
            <p:nvPr/>
          </p:nvCxnSpPr>
          <p:spPr>
            <a:xfrm rot="16200000" flipV="1">
              <a:off x="7492014" y="5732881"/>
              <a:ext cx="284430" cy="2676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2756E85C-651C-4376-8D45-B166C9191BF6}"/>
                </a:ext>
              </a:extLst>
            </p:cNvPr>
            <p:cNvCxnSpPr/>
            <p:nvPr/>
          </p:nvCxnSpPr>
          <p:spPr>
            <a:xfrm rot="5400000">
              <a:off x="7485427" y="5737375"/>
              <a:ext cx="288175" cy="2660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oup 65">
              <a:extLst>
                <a:ext uri="{FF2B5EF4-FFF2-40B4-BE49-F238E27FC236}">
                  <a16:creationId xmlns:a16="http://schemas.microsoft.com/office/drawing/2014/main" id="{F7B7698D-3763-4513-9BC8-F904DCD06B15}"/>
                </a:ext>
              </a:extLst>
            </p:cNvPr>
            <p:cNvGrpSpPr/>
            <p:nvPr/>
          </p:nvGrpSpPr>
          <p:grpSpPr>
            <a:xfrm>
              <a:off x="7757503" y="3533996"/>
              <a:ext cx="276298" cy="210590"/>
              <a:chOff x="2660072" y="4394662"/>
              <a:chExt cx="276298" cy="210590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09D0085B-AC9B-4C23-8902-ACEA0BDE5682}"/>
                  </a:ext>
                </a:extLst>
              </p:cNvPr>
              <p:cNvCxnSpPr/>
              <p:nvPr/>
            </p:nvCxnSpPr>
            <p:spPr>
              <a:xfrm>
                <a:off x="2660072" y="4394662"/>
                <a:ext cx="2762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A9784B67-540F-4C0F-9038-E543F84B9F7F}"/>
                  </a:ext>
                </a:extLst>
              </p:cNvPr>
              <p:cNvCxnSpPr/>
              <p:nvPr/>
            </p:nvCxnSpPr>
            <p:spPr>
              <a:xfrm rot="5400000">
                <a:off x="2871058" y="4455225"/>
                <a:ext cx="110045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892785E1-25C3-4DA2-8BE3-E198278ED71B}"/>
                  </a:ext>
                </a:extLst>
              </p:cNvPr>
              <p:cNvCxnSpPr/>
              <p:nvPr/>
            </p:nvCxnSpPr>
            <p:spPr>
              <a:xfrm flipV="1">
                <a:off x="2753491" y="4498373"/>
                <a:ext cx="178130" cy="106879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6D00CC5-B90C-43D9-8E0A-F9C00F3B4915}"/>
                </a:ext>
              </a:extLst>
            </p:cNvPr>
            <p:cNvSpPr/>
            <p:nvPr/>
          </p:nvSpPr>
          <p:spPr>
            <a:xfrm>
              <a:off x="7609576" y="3747203"/>
              <a:ext cx="259630" cy="13689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 Box 25">
              <a:extLst>
                <a:ext uri="{FF2B5EF4-FFF2-40B4-BE49-F238E27FC236}">
                  <a16:creationId xmlns:a16="http://schemas.microsoft.com/office/drawing/2014/main" id="{0B80F96C-426F-4EF1-88D3-723043729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89280" y="3474439"/>
              <a:ext cx="371483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C</a:t>
              </a:r>
              <a:endParaRPr lang="en-US" sz="2000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7E49084-2453-4F6D-ABD3-408BC54D5823}"/>
                </a:ext>
              </a:extLst>
            </p:cNvPr>
            <p:cNvSpPr/>
            <p:nvPr/>
          </p:nvSpPr>
          <p:spPr>
            <a:xfrm>
              <a:off x="6041657" y="3935446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8540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3" name="cashreg.wav"/>
          </p:stSnd>
        </p:sndAc>
      </p:transition>
    </mc:Choice>
    <mc:Fallback xmlns="">
      <p:transition spd="med">
        <p:fade/>
        <p:sndAc>
          <p:stSnd>
            <p:snd r:embed="rId4" name="cashreg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7"/>
          <p:cNvSpPr txBox="1"/>
          <p:nvPr/>
        </p:nvSpPr>
        <p:spPr>
          <a:xfrm>
            <a:off x="2788283" y="814400"/>
            <a:ext cx="874444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300" dirty="0">
                <a:solidFill>
                  <a:schemeClr val="bg1"/>
                </a:solidFill>
                <a:latin typeface="Calibri"/>
              </a:rPr>
              <a:t>Is this sequence possible?  </a:t>
            </a:r>
            <a:r>
              <a:rPr lang="en-US" sz="2300" dirty="0">
                <a:solidFill>
                  <a:srgbClr val="FFFF00"/>
                </a:solidFill>
                <a:latin typeface="Calibri"/>
              </a:rPr>
              <a:t>ACBDFE</a:t>
            </a:r>
            <a:endParaRPr lang="en-US" sz="23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TextBox 1">
            <a:extLst>
              <a:ext uri="{FF2B5EF4-FFF2-40B4-BE49-F238E27FC236}">
                <a16:creationId xmlns:a16="http://schemas.microsoft.com/office/drawing/2014/main" id="{B475CCC4-93C1-4DFE-89E4-C9C88B3832D1}"/>
              </a:ext>
            </a:extLst>
          </p:cNvPr>
          <p:cNvSpPr txBox="1"/>
          <p:nvPr/>
        </p:nvSpPr>
        <p:spPr>
          <a:xfrm>
            <a:off x="8777292" y="585197"/>
            <a:ext cx="1196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3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Yes</a:t>
            </a:r>
          </a:p>
          <a:p>
            <a:pPr marL="285750" indent="-285750">
              <a:buSzPct val="13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No</a:t>
            </a: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60" name="TextBox 4">
            <a:extLst>
              <a:ext uri="{FF2B5EF4-FFF2-40B4-BE49-F238E27FC236}">
                <a16:creationId xmlns:a16="http://schemas.microsoft.com/office/drawing/2014/main" id="{7D2116FA-5BE0-47C9-A4BF-C5273A08E79C}"/>
              </a:ext>
            </a:extLst>
          </p:cNvPr>
          <p:cNvSpPr txBox="1"/>
          <p:nvPr/>
        </p:nvSpPr>
        <p:spPr>
          <a:xfrm>
            <a:off x="573244" y="61943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4</a:t>
            </a:r>
            <a:endParaRPr lang="en-SG" sz="2400" dirty="0">
              <a:solidFill>
                <a:srgbClr val="FF0000"/>
              </a:solidFill>
            </a:endParaRPr>
          </a:p>
        </p:txBody>
      </p:sp>
      <p:grpSp>
        <p:nvGrpSpPr>
          <p:cNvPr id="110" name="Group 4">
            <a:extLst>
              <a:ext uri="{FF2B5EF4-FFF2-40B4-BE49-F238E27FC236}">
                <a16:creationId xmlns:a16="http://schemas.microsoft.com/office/drawing/2014/main" id="{10B42F36-3C04-41BA-9CB2-F96E7F06B3B0}"/>
              </a:ext>
            </a:extLst>
          </p:cNvPr>
          <p:cNvGrpSpPr/>
          <p:nvPr/>
        </p:nvGrpSpPr>
        <p:grpSpPr>
          <a:xfrm>
            <a:off x="1905002" y="1600200"/>
            <a:ext cx="7315201" cy="4800600"/>
            <a:chOff x="1905002" y="1600200"/>
            <a:chExt cx="7315201" cy="4800600"/>
          </a:xfrm>
        </p:grpSpPr>
        <p:sp>
          <p:nvSpPr>
            <p:cNvPr id="111" name="Flowchart: Process 110">
              <a:extLst>
                <a:ext uri="{FF2B5EF4-FFF2-40B4-BE49-F238E27FC236}">
                  <a16:creationId xmlns:a16="http://schemas.microsoft.com/office/drawing/2014/main" id="{2BBD3833-994F-4AF7-B189-42830A15806A}"/>
                </a:ext>
              </a:extLst>
            </p:cNvPr>
            <p:cNvSpPr/>
            <p:nvPr/>
          </p:nvSpPr>
          <p:spPr>
            <a:xfrm>
              <a:off x="1905002" y="1600200"/>
              <a:ext cx="7315201" cy="4800600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927E5FC5-DBB1-4E8F-B733-409EFEB7EBA4}"/>
                </a:ext>
              </a:extLst>
            </p:cNvPr>
            <p:cNvGrpSpPr/>
            <p:nvPr/>
          </p:nvGrpSpPr>
          <p:grpSpPr>
            <a:xfrm>
              <a:off x="2651621" y="2986060"/>
              <a:ext cx="6391918" cy="3086895"/>
              <a:chOff x="-1484899" y="3297874"/>
              <a:chExt cx="6391918" cy="3086895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54F8EB34-D134-4E6D-95E7-1BED1FEB77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484899" y="3340596"/>
                <a:ext cx="6391918" cy="304417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SG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2000">
                    <a:latin typeface="Calibri" pitchFamily="34" charset="0"/>
                  </a:rPr>
                  <a:t>					</a:t>
                </a:r>
              </a:p>
            </p:txBody>
          </p:sp>
          <p:sp>
            <p:nvSpPr>
              <p:cNvPr id="157" name="Snip Single Corner Rectangle 12">
                <a:extLst>
                  <a:ext uri="{FF2B5EF4-FFF2-40B4-BE49-F238E27FC236}">
                    <a16:creationId xmlns:a16="http://schemas.microsoft.com/office/drawing/2014/main" id="{94FC7C8D-1EDB-4AC9-BE59-C15C85456564}"/>
                  </a:ext>
                </a:extLst>
              </p:cNvPr>
              <p:cNvSpPr/>
              <p:nvPr/>
            </p:nvSpPr>
            <p:spPr>
              <a:xfrm flipV="1">
                <a:off x="-1484898" y="3340119"/>
                <a:ext cx="673143" cy="403761"/>
              </a:xfrm>
              <a:prstGeom prst="snip1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BA280706-31B2-4CDB-8250-4062EE2EC894}"/>
                  </a:ext>
                </a:extLst>
              </p:cNvPr>
              <p:cNvSpPr/>
              <p:nvPr/>
            </p:nvSpPr>
            <p:spPr bwMode="auto">
              <a:xfrm>
                <a:off x="-1440342" y="3297874"/>
                <a:ext cx="3016332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SG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schemeClr val="tx1"/>
                    </a:solidFill>
                    <a:cs typeface="Arial" charset="0"/>
                  </a:rPr>
                  <a:t>opt    [valid]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481B6060-C7D2-4E38-81B4-35A4A81F1C63}"/>
                </a:ext>
              </a:extLst>
            </p:cNvPr>
            <p:cNvGrpSpPr/>
            <p:nvPr/>
          </p:nvGrpSpPr>
          <p:grpSpPr>
            <a:xfrm>
              <a:off x="2688121" y="4327092"/>
              <a:ext cx="5148079" cy="1345750"/>
              <a:chOff x="-1952868" y="2533962"/>
              <a:chExt cx="5148079" cy="1345750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E6274A59-5670-46F7-BB12-FEA136FCC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917356" y="2569474"/>
                <a:ext cx="5112567" cy="131023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 algn="ctr">
                <a:solidFill>
                  <a:srgbClr val="7030A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en-SG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r>
                  <a:rPr lang="en-US" sz="2400">
                    <a:solidFill>
                      <a:srgbClr val="7030A0"/>
                    </a:solidFill>
                    <a:latin typeface="Calibri" pitchFamily="34" charset="0"/>
                  </a:rPr>
                  <a:t>					</a:t>
                </a:r>
              </a:p>
            </p:txBody>
          </p:sp>
          <p:sp>
            <p:nvSpPr>
              <p:cNvPr id="153" name="Snip Single Corner Rectangle 16">
                <a:extLst>
                  <a:ext uri="{FF2B5EF4-FFF2-40B4-BE49-F238E27FC236}">
                    <a16:creationId xmlns:a16="http://schemas.microsoft.com/office/drawing/2014/main" id="{2AC6C573-8AD5-4442-8194-721E4A9278A6}"/>
                  </a:ext>
                </a:extLst>
              </p:cNvPr>
              <p:cNvSpPr/>
              <p:nvPr/>
            </p:nvSpPr>
            <p:spPr>
              <a:xfrm flipV="1">
                <a:off x="-1917357" y="2564094"/>
                <a:ext cx="440686" cy="288842"/>
              </a:xfrm>
              <a:prstGeom prst="snip1Rect">
                <a:avLst/>
              </a:prstGeom>
              <a:solidFill>
                <a:srgbClr val="FFFF00"/>
              </a:solidFill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030A0"/>
                  </a:solidFill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96C7A168-A1FD-4B11-AE1B-7DF46ECF3CC2}"/>
                  </a:ext>
                </a:extLst>
              </p:cNvPr>
              <p:cNvSpPr/>
              <p:nvPr/>
            </p:nvSpPr>
            <p:spPr bwMode="auto">
              <a:xfrm>
                <a:off x="-1952868" y="2533962"/>
                <a:ext cx="555093" cy="2834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SG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>
                    <a:solidFill>
                      <a:srgbClr val="FF0000"/>
                    </a:solidFill>
                    <a:cs typeface="Arial" charset="0"/>
                  </a:rPr>
                  <a:t>par</a:t>
                </a:r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E557A60-EB5F-4DA6-979B-F5F24B1A6CA2}"/>
                  </a:ext>
                </a:extLst>
              </p:cNvPr>
              <p:cNvCxnSpPr/>
              <p:nvPr/>
            </p:nvCxnSpPr>
            <p:spPr>
              <a:xfrm>
                <a:off x="-1917357" y="3234718"/>
                <a:ext cx="5112568" cy="0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Line 13">
              <a:extLst>
                <a:ext uri="{FF2B5EF4-FFF2-40B4-BE49-F238E27FC236}">
                  <a16:creationId xmlns:a16="http://schemas.microsoft.com/office/drawing/2014/main" id="{A4CE4D8E-7030-4196-9181-84EFC28967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3408" y="1781508"/>
              <a:ext cx="0" cy="447047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/>
              <a:tailEnd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sz="2000"/>
            </a:p>
          </p:txBody>
        </p:sp>
        <p:sp>
          <p:nvSpPr>
            <p:cNvPr id="115" name="Text Box 11">
              <a:extLst>
                <a:ext uri="{FF2B5EF4-FFF2-40B4-BE49-F238E27FC236}">
                  <a16:creationId xmlns:a16="http://schemas.microsoft.com/office/drawing/2014/main" id="{AD87FE8B-F292-4484-95A3-4E4B0A4CA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482" y="1742117"/>
              <a:ext cx="1567434" cy="30777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>
              <a:noAutofit/>
            </a:bodyPr>
            <a:lstStyle/>
            <a:p>
              <a:pPr algn="ctr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:Box</a:t>
              </a:r>
            </a:p>
          </p:txBody>
        </p:sp>
        <p:sp>
          <p:nvSpPr>
            <p:cNvPr id="116" name="Line 15">
              <a:extLst>
                <a:ext uri="{FF2B5EF4-FFF2-40B4-BE49-F238E27FC236}">
                  <a16:creationId xmlns:a16="http://schemas.microsoft.com/office/drawing/2014/main" id="{5F4A4EFD-EA3B-4C97-936A-0F70E613A7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0208" y="2268252"/>
              <a:ext cx="2590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B736AC9-334A-4B8F-9874-8CCB9F47F715}"/>
                </a:ext>
              </a:extLst>
            </p:cNvPr>
            <p:cNvSpPr/>
            <p:nvPr/>
          </p:nvSpPr>
          <p:spPr>
            <a:xfrm>
              <a:off x="4624867" y="2268252"/>
              <a:ext cx="231797" cy="355168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18" name="Line 13">
              <a:extLst>
                <a:ext uri="{FF2B5EF4-FFF2-40B4-BE49-F238E27FC236}">
                  <a16:creationId xmlns:a16="http://schemas.microsoft.com/office/drawing/2014/main" id="{4F4E1A22-0A71-4D67-93A4-01874B6877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14809" y="3643406"/>
              <a:ext cx="0" cy="217653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/>
              <a:tailEnd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sz="2000"/>
            </a:p>
          </p:txBody>
        </p:sp>
        <p:sp>
          <p:nvSpPr>
            <p:cNvPr id="119" name="Line 15">
              <a:extLst>
                <a:ext uri="{FF2B5EF4-FFF2-40B4-BE49-F238E27FC236}">
                  <a16:creationId xmlns:a16="http://schemas.microsoft.com/office/drawing/2014/main" id="{B2D0CDB4-DBA2-405F-B261-2B433F23D0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8205" y="3379185"/>
              <a:ext cx="228230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B28B383-D9A5-4B95-93DB-513344BB7BB7}"/>
                </a:ext>
              </a:extLst>
            </p:cNvPr>
            <p:cNvSpPr/>
            <p:nvPr/>
          </p:nvSpPr>
          <p:spPr>
            <a:xfrm>
              <a:off x="7496715" y="3462692"/>
              <a:ext cx="251361" cy="782983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21" name="Line 16">
              <a:extLst>
                <a:ext uri="{FF2B5EF4-FFF2-40B4-BE49-F238E27FC236}">
                  <a16:creationId xmlns:a16="http://schemas.microsoft.com/office/drawing/2014/main" id="{20AED451-AB1F-4D7D-B507-6057402BA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78202" y="4245672"/>
              <a:ext cx="2590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ash"/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22" name="Text Box 11">
              <a:extLst>
                <a:ext uri="{FF2B5EF4-FFF2-40B4-BE49-F238E27FC236}">
                  <a16:creationId xmlns:a16="http://schemas.microsoft.com/office/drawing/2014/main" id="{F9389771-FA51-499B-8DEC-C4D3D5928D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0509" y="3159032"/>
              <a:ext cx="973253" cy="30777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>
              <a:noAutofit/>
            </a:bodyPr>
            <a:lstStyle/>
            <a:p>
              <a:pPr algn="ctr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chemeClr val="tx1"/>
                  </a:solidFill>
                </a:rPr>
                <a:t>:Bottle</a:t>
              </a:r>
            </a:p>
          </p:txBody>
        </p:sp>
        <p:sp>
          <p:nvSpPr>
            <p:cNvPr id="123" name="Text Box 25">
              <a:extLst>
                <a:ext uri="{FF2B5EF4-FFF2-40B4-BE49-F238E27FC236}">
                  <a16:creationId xmlns:a16="http://schemas.microsoft.com/office/drawing/2014/main" id="{FCEFEA11-1F59-469E-9F8B-8CEEF87097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2565" y="1913807"/>
              <a:ext cx="1816918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/>
                <a:t>foo()</a:t>
              </a:r>
            </a:p>
          </p:txBody>
        </p:sp>
        <p:grpSp>
          <p:nvGrpSpPr>
            <p:cNvPr id="124" name="Group 65">
              <a:extLst>
                <a:ext uri="{FF2B5EF4-FFF2-40B4-BE49-F238E27FC236}">
                  <a16:creationId xmlns:a16="http://schemas.microsoft.com/office/drawing/2014/main" id="{C37E3AF1-8C3C-48B3-B0AF-3ECF17F5C26B}"/>
                </a:ext>
              </a:extLst>
            </p:cNvPr>
            <p:cNvGrpSpPr/>
            <p:nvPr/>
          </p:nvGrpSpPr>
          <p:grpSpPr>
            <a:xfrm>
              <a:off x="4845418" y="2302908"/>
              <a:ext cx="276298" cy="210590"/>
              <a:chOff x="2660072" y="4394662"/>
              <a:chExt cx="276298" cy="210590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9616E5CC-A6A7-406E-9A25-A817AC91FA39}"/>
                  </a:ext>
                </a:extLst>
              </p:cNvPr>
              <p:cNvCxnSpPr/>
              <p:nvPr/>
            </p:nvCxnSpPr>
            <p:spPr>
              <a:xfrm>
                <a:off x="2660072" y="4394662"/>
                <a:ext cx="2762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3789E99-5478-40BD-84C0-78DAFFC2EF75}"/>
                  </a:ext>
                </a:extLst>
              </p:cNvPr>
              <p:cNvCxnSpPr/>
              <p:nvPr/>
            </p:nvCxnSpPr>
            <p:spPr>
              <a:xfrm rot="5400000">
                <a:off x="2871058" y="4455225"/>
                <a:ext cx="110045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81FA4A82-5F36-445A-B89D-567A8E66668F}"/>
                  </a:ext>
                </a:extLst>
              </p:cNvPr>
              <p:cNvCxnSpPr/>
              <p:nvPr/>
            </p:nvCxnSpPr>
            <p:spPr>
              <a:xfrm flipV="1">
                <a:off x="2753491" y="4498373"/>
                <a:ext cx="178130" cy="106879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65">
              <a:extLst>
                <a:ext uri="{FF2B5EF4-FFF2-40B4-BE49-F238E27FC236}">
                  <a16:creationId xmlns:a16="http://schemas.microsoft.com/office/drawing/2014/main" id="{DCC41FA5-20D4-4AD9-8E89-8B798FB9D3F6}"/>
                </a:ext>
              </a:extLst>
            </p:cNvPr>
            <p:cNvGrpSpPr/>
            <p:nvPr/>
          </p:nvGrpSpPr>
          <p:grpSpPr>
            <a:xfrm>
              <a:off x="4751604" y="2720400"/>
              <a:ext cx="276298" cy="210590"/>
              <a:chOff x="2660072" y="4394662"/>
              <a:chExt cx="276298" cy="210590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012ED7E2-6F89-42DF-B927-0399877E9884}"/>
                  </a:ext>
                </a:extLst>
              </p:cNvPr>
              <p:cNvCxnSpPr/>
              <p:nvPr/>
            </p:nvCxnSpPr>
            <p:spPr>
              <a:xfrm>
                <a:off x="2660072" y="4394662"/>
                <a:ext cx="2762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ED422652-6586-43B8-BBE5-5A60A659918E}"/>
                  </a:ext>
                </a:extLst>
              </p:cNvPr>
              <p:cNvCxnSpPr/>
              <p:nvPr/>
            </p:nvCxnSpPr>
            <p:spPr>
              <a:xfrm rot="5400000">
                <a:off x="2871058" y="4455225"/>
                <a:ext cx="110045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61B54BB-D83E-44E2-B302-A4B81F53C97D}"/>
                  </a:ext>
                </a:extLst>
              </p:cNvPr>
              <p:cNvCxnSpPr/>
              <p:nvPr/>
            </p:nvCxnSpPr>
            <p:spPr>
              <a:xfrm flipV="1">
                <a:off x="2753491" y="4498373"/>
                <a:ext cx="178130" cy="106879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47D5E5D5-C1CC-48D4-A214-31401749CDBC}"/>
                </a:ext>
              </a:extLst>
            </p:cNvPr>
            <p:cNvSpPr/>
            <p:nvPr/>
          </p:nvSpPr>
          <p:spPr>
            <a:xfrm>
              <a:off x="4697491" y="2516117"/>
              <a:ext cx="259630" cy="214377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 Box 25">
              <a:extLst>
                <a:ext uri="{FF2B5EF4-FFF2-40B4-BE49-F238E27FC236}">
                  <a16:creationId xmlns:a16="http://schemas.microsoft.com/office/drawing/2014/main" id="{46EBB8F0-0DBB-4D16-A42A-AB1E17E9A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1429" y="2085350"/>
              <a:ext cx="328604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A</a:t>
              </a:r>
              <a:endParaRPr lang="en-US" sz="2000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AAB86D1-8111-4905-9F22-B0A32D043244}"/>
                </a:ext>
              </a:extLst>
            </p:cNvPr>
            <p:cNvSpPr/>
            <p:nvPr/>
          </p:nvSpPr>
          <p:spPr>
            <a:xfrm>
              <a:off x="4726846" y="3936264"/>
              <a:ext cx="259630" cy="17108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Line 15">
              <a:extLst>
                <a:ext uri="{FF2B5EF4-FFF2-40B4-BE49-F238E27FC236}">
                  <a16:creationId xmlns:a16="http://schemas.microsoft.com/office/drawing/2014/main" id="{42C21EDA-D402-4839-94D9-FDBF3C0F56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99472" y="3944608"/>
              <a:ext cx="24952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30" name="Text Box 25">
              <a:extLst>
                <a:ext uri="{FF2B5EF4-FFF2-40B4-BE49-F238E27FC236}">
                  <a16:creationId xmlns:a16="http://schemas.microsoft.com/office/drawing/2014/main" id="{011BB5AB-FFDE-400D-A59B-FD80062899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7028" y="3592481"/>
              <a:ext cx="327334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C00000"/>
                  </a:solidFill>
                </a:rPr>
                <a:t>B</a:t>
              </a:r>
              <a:endParaRPr lang="en-US" sz="2000" dirty="0"/>
            </a:p>
          </p:txBody>
        </p:sp>
        <p:sp>
          <p:nvSpPr>
            <p:cNvPr id="131" name="Line 15">
              <a:extLst>
                <a:ext uri="{FF2B5EF4-FFF2-40B4-BE49-F238E27FC236}">
                  <a16:creationId xmlns:a16="http://schemas.microsoft.com/office/drawing/2014/main" id="{C8D60ED0-0294-4429-A644-95359C2D52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0077" y="4768634"/>
              <a:ext cx="2590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32" name="Text Box 25">
              <a:extLst>
                <a:ext uri="{FF2B5EF4-FFF2-40B4-BE49-F238E27FC236}">
                  <a16:creationId xmlns:a16="http://schemas.microsoft.com/office/drawing/2014/main" id="{A26FC507-9567-4AC4-9615-9A1E2A741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2058" y="4428718"/>
              <a:ext cx="475804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E</a:t>
              </a:r>
              <a:endParaRPr lang="en-US" sz="2000" dirty="0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D8BA58C-FFD1-4C33-85AB-657C8953AB3D}"/>
                </a:ext>
              </a:extLst>
            </p:cNvPr>
            <p:cNvSpPr/>
            <p:nvPr/>
          </p:nvSpPr>
          <p:spPr>
            <a:xfrm>
              <a:off x="7494735" y="4764204"/>
              <a:ext cx="251361" cy="1647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34" name="Line 15">
              <a:extLst>
                <a:ext uri="{FF2B5EF4-FFF2-40B4-BE49-F238E27FC236}">
                  <a16:creationId xmlns:a16="http://schemas.microsoft.com/office/drawing/2014/main" id="{19E7BC4C-CCDC-4017-9F67-F5DE9B9058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0077" y="5383672"/>
              <a:ext cx="25908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35" name="Text Box 25">
              <a:extLst>
                <a:ext uri="{FF2B5EF4-FFF2-40B4-BE49-F238E27FC236}">
                  <a16:creationId xmlns:a16="http://schemas.microsoft.com/office/drawing/2014/main" id="{3AE48D8C-CE03-439B-B890-2F39E5BDFD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8077" y="5057745"/>
              <a:ext cx="345138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F</a:t>
              </a:r>
              <a:endParaRPr lang="en-US" sz="2000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8413F3A-B0F1-4819-B3EC-38874CEB84A7}"/>
                </a:ext>
              </a:extLst>
            </p:cNvPr>
            <p:cNvSpPr/>
            <p:nvPr/>
          </p:nvSpPr>
          <p:spPr>
            <a:xfrm>
              <a:off x="7494735" y="5379242"/>
              <a:ext cx="251361" cy="1647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96C5FB3-8E53-4EBF-8D7D-E028C0C56F3B}"/>
                </a:ext>
              </a:extLst>
            </p:cNvPr>
            <p:cNvCxnSpPr/>
            <p:nvPr/>
          </p:nvCxnSpPr>
          <p:spPr>
            <a:xfrm rot="16200000" flipV="1">
              <a:off x="7492014" y="5732881"/>
              <a:ext cx="284430" cy="2676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357DBEA-6B05-4202-BB44-B128E1C3331E}"/>
                </a:ext>
              </a:extLst>
            </p:cNvPr>
            <p:cNvCxnSpPr/>
            <p:nvPr/>
          </p:nvCxnSpPr>
          <p:spPr>
            <a:xfrm rot="5400000">
              <a:off x="7485427" y="5737375"/>
              <a:ext cx="288175" cy="26600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oup 65">
              <a:extLst>
                <a:ext uri="{FF2B5EF4-FFF2-40B4-BE49-F238E27FC236}">
                  <a16:creationId xmlns:a16="http://schemas.microsoft.com/office/drawing/2014/main" id="{C3EB0139-600C-4F03-AA73-993D53C9EAA0}"/>
                </a:ext>
              </a:extLst>
            </p:cNvPr>
            <p:cNvGrpSpPr/>
            <p:nvPr/>
          </p:nvGrpSpPr>
          <p:grpSpPr>
            <a:xfrm>
              <a:off x="7757503" y="3533996"/>
              <a:ext cx="276298" cy="210590"/>
              <a:chOff x="2660072" y="4394662"/>
              <a:chExt cx="276298" cy="210590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E6930785-1C88-4DC5-A163-95EBDB4B0EAC}"/>
                  </a:ext>
                </a:extLst>
              </p:cNvPr>
              <p:cNvCxnSpPr/>
              <p:nvPr/>
            </p:nvCxnSpPr>
            <p:spPr>
              <a:xfrm>
                <a:off x="2660072" y="4394662"/>
                <a:ext cx="2762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1D416C0-7482-494D-AAD4-EB7F843F43F5}"/>
                  </a:ext>
                </a:extLst>
              </p:cNvPr>
              <p:cNvCxnSpPr/>
              <p:nvPr/>
            </p:nvCxnSpPr>
            <p:spPr>
              <a:xfrm rot="5400000">
                <a:off x="2871058" y="4455225"/>
                <a:ext cx="110045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636598E-1531-4C0E-A750-ED419F068078}"/>
                  </a:ext>
                </a:extLst>
              </p:cNvPr>
              <p:cNvCxnSpPr/>
              <p:nvPr/>
            </p:nvCxnSpPr>
            <p:spPr>
              <a:xfrm flipV="1">
                <a:off x="2753491" y="4498373"/>
                <a:ext cx="178130" cy="106879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B96F681-A999-4FAA-A6BB-BE97F23B3A22}"/>
                </a:ext>
              </a:extLst>
            </p:cNvPr>
            <p:cNvSpPr/>
            <p:nvPr/>
          </p:nvSpPr>
          <p:spPr>
            <a:xfrm>
              <a:off x="7609576" y="3747203"/>
              <a:ext cx="259630" cy="13689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ext Box 25">
              <a:extLst>
                <a:ext uri="{FF2B5EF4-FFF2-40B4-BE49-F238E27FC236}">
                  <a16:creationId xmlns:a16="http://schemas.microsoft.com/office/drawing/2014/main" id="{453DD19D-F78A-4A0F-BD03-F8C183D1E6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89280" y="3474439"/>
              <a:ext cx="371483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sz="2000" dirty="0">
                  <a:solidFill>
                    <a:srgbClr val="C00000"/>
                  </a:solidFill>
                </a:rPr>
                <a:t>C</a:t>
              </a:r>
              <a:endParaRPr lang="en-US" sz="2000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6EA7A4E-BCEA-491E-9744-512B522DA269}"/>
                </a:ext>
              </a:extLst>
            </p:cNvPr>
            <p:cNvSpPr/>
            <p:nvPr/>
          </p:nvSpPr>
          <p:spPr>
            <a:xfrm>
              <a:off x="6041657" y="3935446"/>
              <a:ext cx="327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541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3" name="cashreg.wav"/>
          </p:stSnd>
        </p:sndAc>
      </p:transition>
    </mc:Choice>
    <mc:Fallback xmlns="">
      <p:transition spd="med">
        <p:fade/>
        <p:sndAc>
          <p:stSnd>
            <p:snd r:embed="rId4" name="cashreg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7"/>
          <p:cNvSpPr txBox="1"/>
          <p:nvPr/>
        </p:nvSpPr>
        <p:spPr>
          <a:xfrm>
            <a:off x="2788286" y="814403"/>
            <a:ext cx="757491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FF00"/>
                </a:solidFill>
                <a:latin typeface="Calibri"/>
              </a:rPr>
              <a:t>How to show exceptions, try blocks, lambdas, recursion in a sequence diagrams? </a:t>
            </a:r>
          </a:p>
          <a:p>
            <a:pPr>
              <a:defRPr/>
            </a:pPr>
            <a:endParaRPr lang="en-US" sz="2400" dirty="0">
              <a:solidFill>
                <a:schemeClr val="bg1"/>
              </a:solidFill>
              <a:latin typeface="Calibri"/>
            </a:endParaRP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[  ] Don’t bother.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[  ] Not the purpose of SDs.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[  ] Not in the scope of this course.</a:t>
            </a:r>
          </a:p>
          <a:p>
            <a:pPr>
              <a:defRPr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[  ] It’s impossible.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TextBox 37"/>
          <p:cNvSpPr txBox="1"/>
          <p:nvPr/>
        </p:nvSpPr>
        <p:spPr>
          <a:xfrm>
            <a:off x="2286001" y="4343400"/>
            <a:ext cx="8816306" cy="193899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FF00"/>
                </a:solidFill>
                <a:latin typeface="Calibri"/>
              </a:rPr>
              <a:t>In our context, UML models are not meant to be ‘</a:t>
            </a:r>
            <a:r>
              <a:rPr lang="en-US" sz="2400" dirty="0">
                <a:solidFill>
                  <a:srgbClr val="FF0000"/>
                </a:solidFill>
                <a:latin typeface="Calibri"/>
              </a:rPr>
              <a:t>code as diagrams</a:t>
            </a:r>
            <a:r>
              <a:rPr lang="en-US" sz="2400" dirty="0">
                <a:solidFill>
                  <a:srgbClr val="FFFF00"/>
                </a:solidFill>
                <a:latin typeface="Calibri"/>
              </a:rPr>
              <a:t>’.</a:t>
            </a:r>
            <a:br>
              <a:rPr lang="en-US" sz="2400" dirty="0">
                <a:solidFill>
                  <a:srgbClr val="FFFF00"/>
                </a:solidFill>
                <a:latin typeface="Calibri"/>
              </a:rPr>
            </a:br>
            <a:r>
              <a:rPr lang="en-US" sz="2400" dirty="0">
                <a:solidFill>
                  <a:srgbClr val="FFFF00"/>
                </a:solidFill>
                <a:latin typeface="Calibri"/>
              </a:rPr>
              <a:t> They usually,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FFFF00"/>
                </a:solidFill>
              </a:rPr>
              <a:t>capture only </a:t>
            </a:r>
            <a:r>
              <a:rPr lang="en-US" sz="2400" dirty="0">
                <a:solidFill>
                  <a:srgbClr val="FFFF00"/>
                </a:solidFill>
                <a:latin typeface="Calibri"/>
              </a:rPr>
              <a:t>one aspect,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FFFF00"/>
                </a:solidFill>
                <a:latin typeface="Calibri"/>
              </a:rPr>
              <a:t>capture only things relevant to the purpose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FFFF00"/>
                </a:solidFill>
                <a:latin typeface="Calibri"/>
              </a:rPr>
              <a:t>should not result in very complicated diagrams</a:t>
            </a:r>
            <a:endParaRPr lang="en-US" sz="2400" dirty="0">
              <a:solidFill>
                <a:srgbClr val="00B0F0"/>
              </a:solidFill>
              <a:latin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7A8005-4F57-43B3-A602-E881FABFA9A3}"/>
              </a:ext>
            </a:extLst>
          </p:cNvPr>
          <p:cNvGrpSpPr/>
          <p:nvPr/>
        </p:nvGrpSpPr>
        <p:grpSpPr>
          <a:xfrm>
            <a:off x="7391400" y="1371600"/>
            <a:ext cx="3710906" cy="1435058"/>
            <a:chOff x="5257801" y="2223673"/>
            <a:chExt cx="3710906" cy="143505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" name="TextBox 37">
              <a:extLst>
                <a:ext uri="{FF2B5EF4-FFF2-40B4-BE49-F238E27FC236}">
                  <a16:creationId xmlns:a16="http://schemas.microsoft.com/office/drawing/2014/main" id="{934B7D35-2715-4EFE-870B-EB4014AD1A39}"/>
                </a:ext>
              </a:extLst>
            </p:cNvPr>
            <p:cNvSpPr txBox="1"/>
            <p:nvPr/>
          </p:nvSpPr>
          <p:spPr>
            <a:xfrm>
              <a:off x="5257801" y="2667000"/>
              <a:ext cx="3710906" cy="991731"/>
            </a:xfrm>
            <a:prstGeom prst="foldedCorne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0070C0"/>
                  </a:solidFill>
                  <a:latin typeface="Calibri"/>
                </a:rPr>
                <a:t>Use a UML Note when other notations are not enough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D3F77B3-2D3F-4D7A-996C-FAAE1E165D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2201" y="2223673"/>
              <a:ext cx="381000" cy="400870"/>
            </a:xfrm>
            <a:prstGeom prst="lin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prstDash val="dash"/>
            </a:ln>
          </p:spPr>
        </p:cxn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8776E068-2F84-454E-9877-112A2535652D}"/>
              </a:ext>
            </a:extLst>
          </p:cNvPr>
          <p:cNvSpPr txBox="1"/>
          <p:nvPr/>
        </p:nvSpPr>
        <p:spPr>
          <a:xfrm>
            <a:off x="573244" y="61943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7546D-C7DB-48AD-909E-1263D68C0243}"/>
              </a:ext>
            </a:extLst>
          </p:cNvPr>
          <p:cNvSpPr txBox="1"/>
          <p:nvPr/>
        </p:nvSpPr>
        <p:spPr>
          <a:xfrm>
            <a:off x="7917814" y="284158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Or use code/pseudo-code</a:t>
            </a:r>
            <a:endParaRPr lang="en-SG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67062"/>
      </p:ext>
    </p:extLst>
  </p:cSld>
  <p:clrMapOvr>
    <a:masterClrMapping/>
  </p:clrMapOvr>
  <p:transition>
    <p:push dir="u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286003" y="1045654"/>
            <a:ext cx="4650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Which are true?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0" y="1692058"/>
            <a:ext cx="8001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[  ] </a:t>
            </a:r>
            <a:r>
              <a:rPr lang="en-US" sz="2800" i="1" dirty="0">
                <a:solidFill>
                  <a:schemeClr val="bg1"/>
                </a:solidFill>
              </a:rPr>
              <a:t>logging</a:t>
            </a:r>
            <a:r>
              <a:rPr lang="en-US" sz="2800" dirty="0">
                <a:solidFill>
                  <a:schemeClr val="bg1"/>
                </a:solidFill>
              </a:rPr>
              <a:t> is like a CCTV camera system</a:t>
            </a:r>
          </a:p>
          <a:p>
            <a:r>
              <a:rPr lang="en-US" sz="2800" dirty="0">
                <a:solidFill>
                  <a:schemeClr val="bg1"/>
                </a:solidFill>
              </a:rPr>
              <a:t>[  ] </a:t>
            </a:r>
            <a:r>
              <a:rPr lang="en-US" sz="2800" i="1" dirty="0">
                <a:solidFill>
                  <a:schemeClr val="bg1"/>
                </a:solidFill>
              </a:rPr>
              <a:t>logging</a:t>
            </a:r>
            <a:r>
              <a:rPr lang="en-US" sz="2800" dirty="0">
                <a:solidFill>
                  <a:schemeClr val="bg1"/>
                </a:solidFill>
              </a:rPr>
              <a:t> is like a black-box of an air plane</a:t>
            </a:r>
          </a:p>
          <a:p>
            <a:r>
              <a:rPr lang="en-US" sz="2800" dirty="0">
                <a:solidFill>
                  <a:schemeClr val="bg1"/>
                </a:solidFill>
              </a:rPr>
              <a:t>[  ] </a:t>
            </a:r>
            <a:r>
              <a:rPr lang="en-US" sz="2800" i="1" dirty="0">
                <a:solidFill>
                  <a:schemeClr val="bg1"/>
                </a:solidFill>
              </a:rPr>
              <a:t>assertions</a:t>
            </a:r>
            <a:r>
              <a:rPr lang="en-US" sz="2800" dirty="0">
                <a:solidFill>
                  <a:schemeClr val="bg1"/>
                </a:solidFill>
              </a:rPr>
              <a:t> are like smoke alarms</a:t>
            </a:r>
          </a:p>
          <a:p>
            <a:r>
              <a:rPr lang="en-US" sz="2800" dirty="0">
                <a:solidFill>
                  <a:schemeClr val="bg1"/>
                </a:solidFill>
              </a:rPr>
              <a:t>[  ] </a:t>
            </a:r>
            <a:r>
              <a:rPr lang="en-US" sz="2800" i="1" dirty="0">
                <a:solidFill>
                  <a:schemeClr val="bg1"/>
                </a:solidFill>
              </a:rPr>
              <a:t>exceptions</a:t>
            </a:r>
            <a:r>
              <a:rPr lang="en-US" sz="2800" dirty="0">
                <a:solidFill>
                  <a:schemeClr val="bg1"/>
                </a:solidFill>
              </a:rPr>
              <a:t> are like safety nets for acrobats</a:t>
            </a:r>
          </a:p>
        </p:txBody>
      </p:sp>
    </p:spTree>
    <p:extLst>
      <p:ext uri="{BB962C8B-B14F-4D97-AF65-F5344CB8AC3E}">
        <p14:creationId xmlns:p14="http://schemas.microsoft.com/office/powerpoint/2010/main" val="228836487"/>
      </p:ext>
    </p:extLst>
  </p:cSld>
  <p:clrMapOvr>
    <a:masterClrMapping/>
  </p:clrMapOvr>
  <p:transition>
    <p:push dir="d"/>
    <p:sndAc>
      <p:stSnd>
        <p:snd r:embed="rId2" name="cashreg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362203"/>
            <a:ext cx="6172200" cy="46291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E0942252-0B9A-48E9-BEB0-246FECAFFDC2}"/>
              </a:ext>
            </a:extLst>
          </p:cNvPr>
          <p:cNvSpPr/>
          <p:nvPr/>
        </p:nvSpPr>
        <p:spPr>
          <a:xfrm>
            <a:off x="1447800" y="1447800"/>
            <a:ext cx="35814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872735-B4E0-47E4-8782-2CC3C60E744B}"/>
              </a:ext>
            </a:extLst>
          </p:cNvPr>
          <p:cNvGrpSpPr/>
          <p:nvPr/>
        </p:nvGrpSpPr>
        <p:grpSpPr>
          <a:xfrm>
            <a:off x="1905003" y="4495803"/>
            <a:ext cx="8048625" cy="2171701"/>
            <a:chOff x="1905003" y="4495803"/>
            <a:chExt cx="8048625" cy="2171701"/>
          </a:xfrm>
        </p:grpSpPr>
        <p:pic>
          <p:nvPicPr>
            <p:cNvPr id="1026" name="Picture 2" descr="C:\Users\damithch\AppData\Local\Temp\SNAGHTML772d0e5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3" y="4495803"/>
              <a:ext cx="8048625" cy="2171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06D6D54-90AE-42D6-AFF9-A2AFE827D679}"/>
                </a:ext>
              </a:extLst>
            </p:cNvPr>
            <p:cNvSpPr/>
            <p:nvPr/>
          </p:nvSpPr>
          <p:spPr>
            <a:xfrm>
              <a:off x="6705600" y="4648200"/>
              <a:ext cx="3810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411304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1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0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9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6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9809</TotalTime>
  <Words>632</Words>
  <Application>Microsoft Office PowerPoint</Application>
  <PresentationFormat>Widescreen</PresentationFormat>
  <Paragraphs>145</Paragraphs>
  <Slides>24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Wingdings</vt:lpstr>
      <vt:lpstr>Courier New</vt:lpstr>
      <vt:lpstr>12_green-UP</vt:lpstr>
      <vt:lpstr>2_green-UP</vt:lpstr>
      <vt:lpstr>10_green-UP</vt:lpstr>
      <vt:lpstr>9_green-UP</vt:lpstr>
      <vt:lpstr>16_green-UP</vt:lpstr>
      <vt:lpstr>WARNING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Due to miscom</vt:lpstr>
      <vt:lpstr>PowerPoint Presentation</vt:lpstr>
      <vt:lpstr>PowerPoint Presentation</vt:lpstr>
      <vt:lpstr>PowerPoint Presentation</vt:lpstr>
      <vt:lpstr>A project cannot fail because of one person.</vt:lpstr>
      <vt:lpstr>PowerPoint Presentation</vt:lpstr>
      <vt:lpstr>Most of all, be sincere.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workshop</dc:creator>
  <cp:lastModifiedBy>Damith Chatura Rajapakse</cp:lastModifiedBy>
  <cp:revision>468</cp:revision>
  <dcterms:created xsi:type="dcterms:W3CDTF">2006-08-16T00:00:00Z</dcterms:created>
  <dcterms:modified xsi:type="dcterms:W3CDTF">2024-09-20T08:40:30Z</dcterms:modified>
</cp:coreProperties>
</file>